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3" r:id="rId2"/>
    <p:sldId id="260" r:id="rId3"/>
    <p:sldId id="374" r:id="rId4"/>
    <p:sldId id="375" r:id="rId5"/>
    <p:sldId id="265" r:id="rId6"/>
    <p:sldId id="377" r:id="rId7"/>
    <p:sldId id="363" r:id="rId8"/>
    <p:sldId id="322" r:id="rId9"/>
    <p:sldId id="269" r:id="rId10"/>
    <p:sldId id="378" r:id="rId11"/>
    <p:sldId id="380" r:id="rId12"/>
    <p:sldId id="3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64" userDrawn="1">
          <p15:clr>
            <a:srgbClr val="A4A3A4"/>
          </p15:clr>
        </p15:guide>
        <p15:guide id="4" orient="horz" pos="2616" userDrawn="1">
          <p15:clr>
            <a:srgbClr val="A4A3A4"/>
          </p15:clr>
        </p15:guide>
        <p15:guide id="5" orient="horz" pos="3456" userDrawn="1">
          <p15:clr>
            <a:srgbClr val="A4A3A4"/>
          </p15:clr>
        </p15:guide>
        <p15:guide id="6" pos="528" userDrawn="1">
          <p15:clr>
            <a:srgbClr val="A4A3A4"/>
          </p15:clr>
        </p15:guide>
        <p15:guide id="7" pos="7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D7DDDD"/>
    <a:srgbClr val="D7D3D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36" autoAdjust="0"/>
    <p:restoredTop sz="94434" autoAdjust="0"/>
  </p:normalViewPr>
  <p:slideViewPr>
    <p:cSldViewPr snapToGrid="0">
      <p:cViewPr varScale="1">
        <p:scale>
          <a:sx n="104" d="100"/>
          <a:sy n="104" d="100"/>
        </p:scale>
        <p:origin x="-416" y="-104"/>
      </p:cViewPr>
      <p:guideLst>
        <p:guide orient="horz" pos="1728"/>
        <p:guide orient="horz" pos="864"/>
        <p:guide orient="horz" pos="2616"/>
        <p:guide orient="horz" pos="3456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gridSpacing cx="457200" cy="457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  <a:t>17/6/6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4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0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6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0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52714" y="499295"/>
            <a:ext cx="10573563" cy="595222"/>
          </a:xfrm>
        </p:spPr>
        <p:txBody>
          <a:bodyPr>
            <a:noAutofit/>
          </a:bodyPr>
          <a:lstStyle>
            <a:lvl1pPr>
              <a:defRPr sz="4000" u="none">
                <a:solidFill>
                  <a:schemeClr val="bg1">
                    <a:lumMod val="95000"/>
                    <a:alpha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Business Model Sample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20424"/>
            <a:ext cx="851051" cy="490219"/>
            <a:chOff x="-6153" y="496978"/>
            <a:chExt cx="851051" cy="490219"/>
          </a:xfrm>
          <a:solidFill>
            <a:schemeClr val="bg1"/>
          </a:solidFill>
        </p:grpSpPr>
        <p:sp>
          <p:nvSpPr>
            <p:cNvPr id="8" name="Rectangle 7"/>
            <p:cNvSpPr/>
            <p:nvPr userDrawn="1"/>
          </p:nvSpPr>
          <p:spPr>
            <a:xfrm rot="10800000">
              <a:off x="-6153" y="496978"/>
              <a:ext cx="558800" cy="4445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 rot="10800000">
              <a:off x="654398" y="496978"/>
              <a:ext cx="190500" cy="4445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6152" y="941478"/>
              <a:ext cx="558800" cy="4571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4397" y="941477"/>
              <a:ext cx="190501" cy="4571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1341428" y="6210300"/>
            <a:ext cx="850535" cy="490219"/>
            <a:chOff x="11341465" y="6210300"/>
            <a:chExt cx="850535" cy="490219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11633200" y="6210300"/>
              <a:ext cx="558800" cy="490219"/>
              <a:chOff x="11633200" y="6210300"/>
              <a:chExt cx="558800" cy="490219"/>
            </a:xfrm>
          </p:grpSpPr>
          <p:sp>
            <p:nvSpPr>
              <p:cNvPr id="17" name="Rectangle 16"/>
              <p:cNvSpPr/>
              <p:nvPr userDrawn="1"/>
            </p:nvSpPr>
            <p:spPr>
              <a:xfrm>
                <a:off x="11633200" y="6210300"/>
                <a:ext cx="558800" cy="4445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 userDrawn="1"/>
            </p:nvSpPr>
            <p:spPr>
              <a:xfrm>
                <a:off x="11633200" y="6654800"/>
                <a:ext cx="558800" cy="45719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11341465" y="6210300"/>
              <a:ext cx="190500" cy="490219"/>
              <a:chOff x="11345224" y="6210300"/>
              <a:chExt cx="190500" cy="490219"/>
            </a:xfrm>
          </p:grpSpPr>
          <p:sp>
            <p:nvSpPr>
              <p:cNvPr id="15" name="Rectangle 14"/>
              <p:cNvSpPr/>
              <p:nvPr userDrawn="1"/>
            </p:nvSpPr>
            <p:spPr>
              <a:xfrm>
                <a:off x="11345224" y="6210300"/>
                <a:ext cx="190500" cy="4445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 userDrawn="1"/>
            </p:nvSpPr>
            <p:spPr>
              <a:xfrm>
                <a:off x="11345224" y="6654800"/>
                <a:ext cx="190500" cy="45719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 userDrawn="1"/>
        </p:nvSpPr>
        <p:spPr>
          <a:xfrm>
            <a:off x="11681016" y="624942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5F26644-B42C-413C-A64C-A3CC976EE24C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5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4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4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4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/>
          <p:cNvCxnSpPr/>
          <p:nvPr/>
        </p:nvCxnSpPr>
        <p:spPr>
          <a:xfrm>
            <a:off x="3818964" y="27432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513478" y="41148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0820400" y="2407459"/>
            <a:ext cx="1371600" cy="20430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-2242" y="2407459"/>
            <a:ext cx="1371600" cy="20430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Subtitle 4"/>
          <p:cNvSpPr txBox="1">
            <a:spLocks/>
          </p:cNvSpPr>
          <p:nvPr/>
        </p:nvSpPr>
        <p:spPr>
          <a:xfrm>
            <a:off x="5314448" y="3661323"/>
            <a:ext cx="4280647" cy="30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kumimoji="0" lang="zh-CN" alt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</a:rPr>
              <a:t>链链信息科技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52711" y="2992579"/>
            <a:ext cx="648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小程序微</a:t>
            </a:r>
            <a:r>
              <a:rPr lang="zh-CN" altLang="en-US" sz="3600" dirty="0" smtClean="0">
                <a:solidFill>
                  <a:schemeClr val="bg1"/>
                </a:solidFill>
              </a:rPr>
              <a:t>服务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369358" y="2407459"/>
            <a:ext cx="4726641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096000" y="2407459"/>
            <a:ext cx="0" cy="335741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096000" y="4450541"/>
            <a:ext cx="4724400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6096000" y="4114801"/>
            <a:ext cx="0" cy="335740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71" grpId="0" animBg="1"/>
      <p:bldP spid="60" grpId="0"/>
      <p:bldP spid="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 smtClean="0"/>
              <a:t>入口</a:t>
            </a:r>
            <a:endParaRPr kumimoji="1" lang="zh-CN" altLang="en-US" sz="3600" dirty="0"/>
          </a:p>
        </p:txBody>
      </p:sp>
      <p:grpSp>
        <p:nvGrpSpPr>
          <p:cNvPr id="6" name="组 5"/>
          <p:cNvGrpSpPr/>
          <p:nvPr/>
        </p:nvGrpSpPr>
        <p:grpSpPr>
          <a:xfrm>
            <a:off x="1980838" y="1233309"/>
            <a:ext cx="8489315" cy="5261279"/>
            <a:chOff x="1980838" y="1233309"/>
            <a:chExt cx="8489315" cy="526127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838" y="1233309"/>
              <a:ext cx="8489315" cy="526127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0696" y="2173181"/>
              <a:ext cx="1767097" cy="1661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41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 smtClean="0"/>
              <a:t>功能</a:t>
            </a:r>
            <a:endParaRPr kumimoji="1"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3520817" y="3172897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49" y="1304215"/>
            <a:ext cx="8655958" cy="50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9909" y="2593532"/>
            <a:ext cx="2066756" cy="59522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F9F9F9"/>
                </a:solidFill>
              </a:rPr>
              <a:t>Thanks</a:t>
            </a:r>
            <a:endParaRPr kumimoji="1" lang="zh-CN" altLang="en-US" dirty="0">
              <a:solidFill>
                <a:srgbClr val="F9F9F9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90" y="4027840"/>
            <a:ext cx="2415820" cy="23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9827" y="5333675"/>
            <a:ext cx="12211826" cy="69546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solidFill>
                  <a:schemeClr val="bg1">
                    <a:alpha val="50000"/>
                  </a:schemeClr>
                </a:solidFill>
              </a:rPr>
              <a:t>我们</a:t>
            </a:r>
            <a:endParaRPr lang="en-US" sz="36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2714" y="2122666"/>
            <a:ext cx="5729470" cy="2246769"/>
          </a:xfrm>
          <a:prstGeom prst="rect">
            <a:avLst/>
          </a:prstGeom>
        </p:spPr>
        <p:txBody>
          <a:bodyPr wrap="square" numCol="1" spcCol="27432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互联网金融科技公司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小程序、微服务、区块链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，解决方案及技术支持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团队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 10+ 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架构师、设计、产品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创业团队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ms-MY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电商、医疗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、新零售、知识付费、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</a:rPr>
              <a:t>供应链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2714" y="1460982"/>
            <a:ext cx="5084448" cy="470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Sans Pro" pitchFamily="34" charset="0"/>
              </a:rPr>
              <a:t>链链信息科技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Source Sans Pro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1" y="548085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链接你我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链接未来</a:t>
            </a:r>
            <a:endParaRPr lang="ms-MY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图片 7" descr="logo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 smtClean="0"/>
              <a:t>概况</a:t>
            </a:r>
            <a:endParaRPr kumimoji="1" lang="zh-CN" altLang="en-US" sz="3600" dirty="0"/>
          </a:p>
        </p:txBody>
      </p:sp>
      <p:grpSp>
        <p:nvGrpSpPr>
          <p:cNvPr id="3" name="组 2"/>
          <p:cNvGrpSpPr/>
          <p:nvPr/>
        </p:nvGrpSpPr>
        <p:grpSpPr>
          <a:xfrm>
            <a:off x="1695774" y="1019443"/>
            <a:ext cx="8904978" cy="5447400"/>
            <a:chOff x="1659138" y="1019443"/>
            <a:chExt cx="8904978" cy="5447400"/>
          </a:xfrm>
        </p:grpSpPr>
        <p:cxnSp>
          <p:nvCxnSpPr>
            <p:cNvPr id="4" name="Straight Connector 30"/>
            <p:cNvCxnSpPr/>
            <p:nvPr/>
          </p:nvCxnSpPr>
          <p:spPr>
            <a:xfrm flipH="1">
              <a:off x="2914576" y="4229740"/>
              <a:ext cx="7443580" cy="1"/>
            </a:xfrm>
            <a:prstGeom prst="line">
              <a:avLst/>
            </a:prstGeom>
            <a:ln w="2222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8"/>
            <p:cNvSpPr/>
            <p:nvPr/>
          </p:nvSpPr>
          <p:spPr>
            <a:xfrm>
              <a:off x="3547471" y="2732452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" name="Oval 13"/>
            <p:cNvSpPr/>
            <p:nvPr/>
          </p:nvSpPr>
          <p:spPr>
            <a:xfrm>
              <a:off x="5161180" y="2732452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Rectangle 36"/>
            <p:cNvSpPr/>
            <p:nvPr/>
          </p:nvSpPr>
          <p:spPr>
            <a:xfrm>
              <a:off x="1705170" y="3110108"/>
              <a:ext cx="8876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应用</a:t>
              </a:r>
              <a:endParaRPr lang="ms-MY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Oval 8"/>
            <p:cNvSpPr/>
            <p:nvPr/>
          </p:nvSpPr>
          <p:spPr>
            <a:xfrm>
              <a:off x="6795412" y="2739324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455896" y="2732966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Rectangle 36"/>
            <p:cNvSpPr/>
            <p:nvPr/>
          </p:nvSpPr>
          <p:spPr>
            <a:xfrm>
              <a:off x="1672367" y="4638403"/>
              <a:ext cx="9337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区块</a:t>
              </a:r>
              <a:endParaRPr lang="ms-MY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11" name="Straight Connector 30"/>
            <p:cNvCxnSpPr/>
            <p:nvPr/>
          </p:nvCxnSpPr>
          <p:spPr>
            <a:xfrm flipH="1">
              <a:off x="2855315" y="2596111"/>
              <a:ext cx="7443580" cy="1"/>
            </a:xfrm>
            <a:prstGeom prst="line">
              <a:avLst/>
            </a:prstGeom>
            <a:ln w="2222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/>
            <p:cNvSpPr/>
            <p:nvPr/>
          </p:nvSpPr>
          <p:spPr>
            <a:xfrm>
              <a:off x="3541125" y="1032675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Oval 13"/>
            <p:cNvSpPr/>
            <p:nvPr/>
          </p:nvSpPr>
          <p:spPr>
            <a:xfrm>
              <a:off x="5154835" y="1019443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4" name="Rectangle 36"/>
            <p:cNvSpPr/>
            <p:nvPr/>
          </p:nvSpPr>
          <p:spPr>
            <a:xfrm>
              <a:off x="1659138" y="1582319"/>
              <a:ext cx="9204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渠道</a:t>
              </a:r>
              <a:endParaRPr lang="ms-MY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5" name="Oval 8"/>
            <p:cNvSpPr/>
            <p:nvPr/>
          </p:nvSpPr>
          <p:spPr>
            <a:xfrm>
              <a:off x="6802295" y="1039546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Oval 8"/>
            <p:cNvSpPr/>
            <p:nvPr/>
          </p:nvSpPr>
          <p:spPr>
            <a:xfrm>
              <a:off x="8383406" y="1046417"/>
              <a:ext cx="930191" cy="9301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3677713" y="3730416"/>
              <a:ext cx="67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医疗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5285282" y="3710829"/>
              <a:ext cx="67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金融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9" name="TextBox 10"/>
            <p:cNvSpPr txBox="1"/>
            <p:nvPr/>
          </p:nvSpPr>
          <p:spPr>
            <a:xfrm>
              <a:off x="6932537" y="3730931"/>
              <a:ext cx="67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电商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396349" y="3737803"/>
              <a:ext cx="1043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知识付费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3525850" y="2017413"/>
              <a:ext cx="9587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小程序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TextBox 10"/>
            <p:cNvSpPr txBox="1"/>
            <p:nvPr/>
          </p:nvSpPr>
          <p:spPr>
            <a:xfrm>
              <a:off x="5292165" y="2011055"/>
              <a:ext cx="67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IOS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TextBox 10"/>
            <p:cNvSpPr txBox="1"/>
            <p:nvPr/>
          </p:nvSpPr>
          <p:spPr>
            <a:xfrm>
              <a:off x="6740988" y="2031157"/>
              <a:ext cx="1077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A</a:t>
              </a:r>
              <a:r>
                <a:rPr 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ndroid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" name="TextBox 10"/>
            <p:cNvSpPr txBox="1"/>
            <p:nvPr/>
          </p:nvSpPr>
          <p:spPr>
            <a:xfrm>
              <a:off x="8533760" y="2038030"/>
              <a:ext cx="67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PC</a:t>
              </a:r>
            </a:p>
          </p:txBody>
        </p:sp>
        <p:sp>
          <p:nvSpPr>
            <p:cNvPr id="25" name="Rectangle 85"/>
            <p:cNvSpPr/>
            <p:nvPr/>
          </p:nvSpPr>
          <p:spPr>
            <a:xfrm>
              <a:off x="3577356" y="4531921"/>
              <a:ext cx="880746" cy="81291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28575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/>
                  <a:ea typeface="微软雅黑"/>
                  <a:cs typeface="微软雅黑"/>
                </a:rPr>
                <a:t>创世块</a:t>
              </a:r>
              <a:endParaRPr lang="en-US" sz="16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6" name="Rectangle 85"/>
            <p:cNvSpPr/>
            <p:nvPr/>
          </p:nvSpPr>
          <p:spPr>
            <a:xfrm>
              <a:off x="5171696" y="4525564"/>
              <a:ext cx="880746" cy="81291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28575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BLOCK0</a:t>
              </a:r>
              <a:endParaRPr lang="en-US" sz="14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7" name="Rectangle 85"/>
            <p:cNvSpPr/>
            <p:nvPr/>
          </p:nvSpPr>
          <p:spPr>
            <a:xfrm>
              <a:off x="6779264" y="4532436"/>
              <a:ext cx="880746" cy="81291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28575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BLOCK1</a:t>
              </a:r>
              <a:endParaRPr lang="en-US" sz="14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8" name="Rectangle 85"/>
            <p:cNvSpPr/>
            <p:nvPr/>
          </p:nvSpPr>
          <p:spPr>
            <a:xfrm>
              <a:off x="8386833" y="4526078"/>
              <a:ext cx="880746" cy="812914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28575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/>
                  <a:ea typeface="微软雅黑"/>
                  <a:cs typeface="微软雅黑"/>
                </a:rPr>
                <a:t>BLOCK</a:t>
              </a:r>
              <a:r>
                <a:rPr lang="mr-IN" altLang="zh-CN" sz="1400" dirty="0" smtClean="0">
                  <a:latin typeface="微软雅黑"/>
                  <a:ea typeface="微软雅黑"/>
                  <a:cs typeface="微软雅黑"/>
                </a:rPr>
                <a:t>…</a:t>
              </a:r>
              <a:endParaRPr lang="en-US" sz="14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29" name="肘形连接符 28"/>
            <p:cNvCxnSpPr>
              <a:stCxn id="25" idx="3"/>
            </p:cNvCxnSpPr>
            <p:nvPr/>
          </p:nvCxnSpPr>
          <p:spPr>
            <a:xfrm flipV="1">
              <a:off x="4458102" y="4643663"/>
              <a:ext cx="701133" cy="294715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/>
            <p:nvPr/>
          </p:nvCxnSpPr>
          <p:spPr>
            <a:xfrm flipV="1">
              <a:off x="6065672" y="4663765"/>
              <a:ext cx="701133" cy="294715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/>
            <p:nvPr/>
          </p:nvCxnSpPr>
          <p:spPr>
            <a:xfrm flipV="1">
              <a:off x="7660012" y="4644177"/>
              <a:ext cx="701133" cy="294715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0"/>
            <p:cNvCxnSpPr/>
            <p:nvPr/>
          </p:nvCxnSpPr>
          <p:spPr>
            <a:xfrm flipH="1">
              <a:off x="2934688" y="5612512"/>
              <a:ext cx="7443580" cy="1"/>
            </a:xfrm>
            <a:prstGeom prst="line">
              <a:avLst/>
            </a:prstGeom>
            <a:ln w="2222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6"/>
            <p:cNvSpPr/>
            <p:nvPr/>
          </p:nvSpPr>
          <p:spPr>
            <a:xfrm>
              <a:off x="1718937" y="6034406"/>
              <a:ext cx="9337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硬件</a:t>
              </a:r>
              <a:endParaRPr lang="ms-MY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4" name="AutoShape 7"/>
            <p:cNvSpPr>
              <a:spLocks/>
            </p:cNvSpPr>
            <p:nvPr/>
          </p:nvSpPr>
          <p:spPr bwMode="auto">
            <a:xfrm>
              <a:off x="3133344" y="6083062"/>
              <a:ext cx="2037785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n-US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" name="AutoShape 8"/>
            <p:cNvSpPr>
              <a:spLocks/>
            </p:cNvSpPr>
            <p:nvPr/>
          </p:nvSpPr>
          <p:spPr bwMode="auto">
            <a:xfrm>
              <a:off x="5969719" y="6083062"/>
              <a:ext cx="2037784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n-US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6" name="AutoShape 9"/>
            <p:cNvSpPr>
              <a:spLocks/>
            </p:cNvSpPr>
            <p:nvPr/>
          </p:nvSpPr>
          <p:spPr bwMode="auto">
            <a:xfrm>
              <a:off x="8526332" y="6083062"/>
              <a:ext cx="2037784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n-US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TextBox 10"/>
            <p:cNvSpPr txBox="1"/>
            <p:nvPr/>
          </p:nvSpPr>
          <p:spPr>
            <a:xfrm>
              <a:off x="5146007" y="6105423"/>
              <a:ext cx="866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Docker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TextBox 10"/>
            <p:cNvSpPr txBox="1"/>
            <p:nvPr/>
          </p:nvSpPr>
          <p:spPr>
            <a:xfrm>
              <a:off x="7838337" y="6099066"/>
              <a:ext cx="866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/>
                  <a:ea typeface="微软雅黑"/>
                  <a:cs typeface="微软雅黑"/>
                </a:rPr>
                <a:t>X86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048" y="1280951"/>
              <a:ext cx="443036" cy="443036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825" y="1202323"/>
              <a:ext cx="529778" cy="529778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645" y="1247064"/>
              <a:ext cx="506862" cy="50686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>
              <a:biLevel thresh="25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743" y="1267163"/>
              <a:ext cx="609600" cy="520700"/>
            </a:xfrm>
            <a:prstGeom prst="rect">
              <a:avLst/>
            </a:prstGeom>
            <a:noFill/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400" y="2909343"/>
              <a:ext cx="506772" cy="506772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811" y="2904008"/>
              <a:ext cx="569210" cy="56921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182" y="2999531"/>
              <a:ext cx="447274" cy="44727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742" y="2904008"/>
              <a:ext cx="609600" cy="609600"/>
            </a:xfrm>
            <a:prstGeom prst="rect">
              <a:avLst/>
            </a:prstGeom>
          </p:spPr>
        </p:pic>
      </p:grpSp>
      <p:pic>
        <p:nvPicPr>
          <p:cNvPr id="47" name="图片 46" descr="logo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 smtClean="0"/>
              <a:t>架构</a:t>
            </a:r>
            <a:endParaRPr kumimoji="1"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607754" y="2871272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￼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812344" y="1415589"/>
            <a:ext cx="8834480" cy="4908168"/>
            <a:chOff x="1812344" y="1415589"/>
            <a:chExt cx="8834480" cy="4908168"/>
          </a:xfrm>
        </p:grpSpPr>
        <p:grpSp>
          <p:nvGrpSpPr>
            <p:cNvPr id="57" name="组 56"/>
            <p:cNvGrpSpPr/>
            <p:nvPr/>
          </p:nvGrpSpPr>
          <p:grpSpPr>
            <a:xfrm>
              <a:off x="1812344" y="1415589"/>
              <a:ext cx="8834480" cy="4908168"/>
              <a:chOff x="1426464" y="752954"/>
              <a:chExt cx="9379108" cy="546496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770141" y="1960867"/>
                <a:ext cx="934359" cy="383240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Eclipse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13963" y="3111817"/>
                <a:ext cx="990537" cy="36660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Maven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13963" y="4306960"/>
                <a:ext cx="1004580" cy="338805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GIT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28006" y="5452025"/>
                <a:ext cx="976492" cy="378591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 err="1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J</a:t>
                </a:r>
                <a:r>
                  <a:rPr kumimoji="1" lang="en-US" altLang="zh-CN" sz="1400" dirty="0" err="1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emeter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756838" y="1409945"/>
                <a:ext cx="947661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工具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21395" y="2664722"/>
                <a:ext cx="984611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项目构建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707351" y="3819868"/>
                <a:ext cx="1018941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代码文档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738346" y="4980402"/>
                <a:ext cx="966153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测试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621537" y="1235038"/>
                <a:ext cx="1209361" cy="1226668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618672" y="2556597"/>
                <a:ext cx="1212226" cy="1024638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618672" y="3701809"/>
                <a:ext cx="1212226" cy="1068411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618673" y="4880202"/>
                <a:ext cx="1212226" cy="1190510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426464" y="780288"/>
                <a:ext cx="1524000" cy="5437631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5400000">
                <a:off x="5438977" y="-1228051"/>
                <a:ext cx="1411584" cy="543763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831590" y="1489484"/>
                <a:ext cx="943276" cy="353388"/>
              </a:xfrm>
              <a:prstGeom prst="rect">
                <a:avLst/>
              </a:prstGeom>
              <a:solidFill>
                <a:srgbClr val="92D05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用户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055187" y="1489485"/>
                <a:ext cx="943276" cy="353535"/>
              </a:xfrm>
              <a:prstGeom prst="rect">
                <a:avLst/>
              </a:prstGeom>
              <a:solidFill>
                <a:srgbClr val="92D05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安全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282135" y="1474755"/>
                <a:ext cx="943276" cy="368266"/>
              </a:xfrm>
              <a:prstGeom prst="rect">
                <a:avLst/>
              </a:prstGeom>
              <a:solidFill>
                <a:srgbClr val="92D05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合约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513527" y="1474755"/>
                <a:ext cx="943276" cy="368266"/>
              </a:xfrm>
              <a:prstGeom prst="rect">
                <a:avLst/>
              </a:prstGeom>
              <a:solidFill>
                <a:srgbClr val="92D05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扩展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633216" y="1342682"/>
                <a:ext cx="5047488" cy="653765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696813" y="3029008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认证</a:t>
                </a:r>
                <a:endParaRPr kumimoji="1" lang="en-US" altLang="zh-CN" sz="14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696813" y="3722955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权限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696813" y="4405327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审计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409315" y="2371939"/>
                <a:ext cx="1524000" cy="2785278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701648" y="2505898"/>
                <a:ext cx="895566" cy="356069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安全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658791" y="3087875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共识</a:t>
                </a:r>
                <a:endParaRPr kumimoji="1" lang="en-US" altLang="zh-CN" sz="14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658791" y="3781823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P2P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658791" y="4464194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分布式</a:t>
                </a:r>
                <a:endParaRPr kumimoji="1" lang="en-US" altLang="zh-CN" sz="14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账本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356311" y="2383671"/>
                <a:ext cx="1524000" cy="2785278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662239" y="2553034"/>
                <a:ext cx="940970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区块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627083" y="3036153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模拟机</a:t>
                </a:r>
                <a:endParaRPr kumimoji="1" lang="en-US" altLang="zh-CN" sz="14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7627083" y="3730100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认证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627083" y="4412472"/>
                <a:ext cx="943276" cy="442762"/>
              </a:xfrm>
              <a:prstGeom prst="rect">
                <a:avLst/>
              </a:prstGeom>
              <a:solidFill>
                <a:srgbClr val="00B0F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状态</a:t>
                </a:r>
                <a:endParaRPr kumimoji="1" lang="en-US" altLang="zh-CN" sz="14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339585" y="2379084"/>
                <a:ext cx="1524000" cy="2785277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634061" y="2535362"/>
                <a:ext cx="926927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合约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544091" y="1937291"/>
                <a:ext cx="996344" cy="370637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小链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530047" y="3477831"/>
                <a:ext cx="1025237" cy="442762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系统打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包</a:t>
                </a:r>
                <a:endParaRPr kumimoji="1" lang="en-US" altLang="zh-CN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530047" y="1385390"/>
                <a:ext cx="1025237" cy="353535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浏览器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9522548" y="2894663"/>
                <a:ext cx="1038566" cy="34269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自动化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9389603" y="1235038"/>
                <a:ext cx="1320168" cy="1256952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400627" y="2664822"/>
                <a:ext cx="1298839" cy="3332236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  <a:prstDash val="sysDot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9281572" y="752954"/>
                <a:ext cx="1524000" cy="5437631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9530047" y="4145049"/>
                <a:ext cx="1011193" cy="442762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 w="12700"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bg1"/>
                    </a:solidFill>
                    <a:latin typeface="微软雅黑"/>
                    <a:ea typeface="微软雅黑"/>
                    <a:cs typeface="微软雅黑"/>
                  </a:rPr>
                  <a:t>系统部署</a:t>
                </a:r>
                <a:endParaRPr kumimoji="1" lang="en-US" altLang="zh-CN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5919084" y="2761356"/>
                <a:ext cx="422617" cy="5466383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5919084" y="3273419"/>
                <a:ext cx="422617" cy="5466384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4812084" y="5943214"/>
              <a:ext cx="23030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00" dirty="0" err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Docker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（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LXC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）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-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   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X86</a:t>
              </a:r>
              <a:endParaRPr kumimoji="1" lang="zh-CN" altLang="en-US" sz="1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736789" y="545371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事件流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5970458" y="1484769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6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运行</a:t>
              </a:r>
              <a:endParaRPr kumimoji="1" lang="zh-CN" altLang="en-US" sz="1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621611" y="1484770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6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运维</a:t>
              </a:r>
              <a:endParaRPr kumimoji="1" lang="zh-CN" altLang="en-US" sz="1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306075" y="1511230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600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开发 </a:t>
              </a:r>
              <a:endParaRPr kumimoji="1" lang="zh-CN" altLang="en-US" sz="16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63" name="图片 62" descr="logo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/>
          <p:cNvCxnSpPr/>
          <p:nvPr/>
        </p:nvCxnSpPr>
        <p:spPr>
          <a:xfrm>
            <a:off x="3818964" y="27432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513478" y="41148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9339285" y="5486400"/>
            <a:ext cx="2852712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0"/>
            <a:ext cx="2852712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62857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Subtitle 4"/>
          <p:cNvSpPr txBox="1">
            <a:spLocks/>
          </p:cNvSpPr>
          <p:nvPr/>
        </p:nvSpPr>
        <p:spPr>
          <a:xfrm>
            <a:off x="5314448" y="3661323"/>
            <a:ext cx="4280647" cy="30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zh-CN" altLang="en-US" sz="1600" b="1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零成本用户营销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52711" y="2992579"/>
            <a:ext cx="648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小程序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>
            <a:stCxn id="51" idx="3"/>
          </p:cNvCxnSpPr>
          <p:nvPr/>
        </p:nvCxnSpPr>
        <p:spPr>
          <a:xfrm>
            <a:off x="2852712" y="685800"/>
            <a:ext cx="324328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096000" y="685800"/>
            <a:ext cx="0" cy="2057400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08" idx="1"/>
          </p:cNvCxnSpPr>
          <p:nvPr/>
        </p:nvCxnSpPr>
        <p:spPr>
          <a:xfrm>
            <a:off x="6096000" y="6170951"/>
            <a:ext cx="3243285" cy="1249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6096000" y="4114800"/>
            <a:ext cx="0" cy="2056151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829143" y="5485151"/>
            <a:ext cx="362857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51" grpId="0" animBg="1"/>
      <p:bldP spid="60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>
            <a:endCxn id="45" idx="0"/>
          </p:cNvCxnSpPr>
          <p:nvPr/>
        </p:nvCxnSpPr>
        <p:spPr>
          <a:xfrm>
            <a:off x="6133656" y="3823281"/>
            <a:ext cx="5858" cy="882713"/>
          </a:xfrm>
          <a:prstGeom prst="line">
            <a:avLst/>
          </a:prstGeom>
          <a:ln w="57150">
            <a:solidFill>
              <a:schemeClr val="bg1">
                <a:alpha val="3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使用</a:t>
            </a:r>
            <a:endParaRPr lang="en-US" sz="36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5981381" y="1202473"/>
            <a:ext cx="304550" cy="1063927"/>
            <a:chOff x="5981381" y="2069454"/>
            <a:chExt cx="304550" cy="1063927"/>
          </a:xfrm>
          <a:solidFill>
            <a:schemeClr val="bg1"/>
          </a:solidFill>
        </p:grpSpPr>
        <p:cxnSp>
          <p:nvCxnSpPr>
            <p:cNvPr id="3" name="Straight Connector 2"/>
            <p:cNvCxnSpPr/>
            <p:nvPr/>
          </p:nvCxnSpPr>
          <p:spPr>
            <a:xfrm>
              <a:off x="6133656" y="2196500"/>
              <a:ext cx="0" cy="936881"/>
            </a:xfrm>
            <a:prstGeom prst="line">
              <a:avLst/>
            </a:prstGeom>
            <a:grpFill/>
            <a:ln w="57150">
              <a:solidFill>
                <a:schemeClr val="bg1">
                  <a:alpha val="50000"/>
                </a:schemeClr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Isosceles Triangle 3"/>
            <p:cNvSpPr/>
            <p:nvPr/>
          </p:nvSpPr>
          <p:spPr>
            <a:xfrm rot="10800000">
              <a:off x="5981381" y="2069454"/>
              <a:ext cx="304550" cy="179775"/>
            </a:xfrm>
            <a:prstGeom prst="triangl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5" name="Oval 4"/>
          <p:cNvSpPr/>
          <p:nvPr/>
        </p:nvSpPr>
        <p:spPr>
          <a:xfrm>
            <a:off x="6045765" y="2282349"/>
            <a:ext cx="175782" cy="175782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Extract 6"/>
          <p:cNvSpPr/>
          <p:nvPr/>
        </p:nvSpPr>
        <p:spPr>
          <a:xfrm rot="16200000">
            <a:off x="6642046" y="2242333"/>
            <a:ext cx="255814" cy="255814"/>
          </a:xfrm>
          <a:prstGeom prst="flowChartExtra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168896" y="1894751"/>
            <a:ext cx="950976" cy="950976"/>
            <a:chOff x="7168896" y="2761732"/>
            <a:chExt cx="950976" cy="950976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7168896" y="2761732"/>
              <a:ext cx="950976" cy="95097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762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18359" y="2976640"/>
              <a:ext cx="522713" cy="521160"/>
            </a:xfrm>
            <a:custGeom>
              <a:avLst/>
              <a:gdLst>
                <a:gd name="T0" fmla="*/ 839 w 852"/>
                <a:gd name="T1" fmla="*/ 4 h 850"/>
                <a:gd name="T2" fmla="*/ 824 w 852"/>
                <a:gd name="T3" fmla="*/ 0 h 850"/>
                <a:gd name="T4" fmla="*/ 810 w 852"/>
                <a:gd name="T5" fmla="*/ 5 h 850"/>
                <a:gd name="T6" fmla="*/ 13 w 852"/>
                <a:gd name="T7" fmla="*/ 536 h 850"/>
                <a:gd name="T8" fmla="*/ 1 w 852"/>
                <a:gd name="T9" fmla="*/ 561 h 850"/>
                <a:gd name="T10" fmla="*/ 18 w 852"/>
                <a:gd name="T11" fmla="*/ 583 h 850"/>
                <a:gd name="T12" fmla="*/ 225 w 852"/>
                <a:gd name="T13" fmla="*/ 666 h 850"/>
                <a:gd name="T14" fmla="*/ 323 w 852"/>
                <a:gd name="T15" fmla="*/ 837 h 850"/>
                <a:gd name="T16" fmla="*/ 346 w 852"/>
                <a:gd name="T17" fmla="*/ 850 h 850"/>
                <a:gd name="T18" fmla="*/ 346 w 852"/>
                <a:gd name="T19" fmla="*/ 850 h 850"/>
                <a:gd name="T20" fmla="*/ 369 w 852"/>
                <a:gd name="T21" fmla="*/ 837 h 850"/>
                <a:gd name="T22" fmla="*/ 424 w 852"/>
                <a:gd name="T23" fmla="*/ 745 h 850"/>
                <a:gd name="T24" fmla="*/ 682 w 852"/>
                <a:gd name="T25" fmla="*/ 848 h 850"/>
                <a:gd name="T26" fmla="*/ 691 w 852"/>
                <a:gd name="T27" fmla="*/ 850 h 850"/>
                <a:gd name="T28" fmla="*/ 705 w 852"/>
                <a:gd name="T29" fmla="*/ 847 h 850"/>
                <a:gd name="T30" fmla="*/ 718 w 852"/>
                <a:gd name="T31" fmla="*/ 828 h 850"/>
                <a:gd name="T32" fmla="*/ 850 w 852"/>
                <a:gd name="T33" fmla="*/ 31 h 850"/>
                <a:gd name="T34" fmla="*/ 839 w 852"/>
                <a:gd name="T35" fmla="*/ 4 h 850"/>
                <a:gd name="T36" fmla="*/ 84 w 852"/>
                <a:gd name="T37" fmla="*/ 552 h 850"/>
                <a:gd name="T38" fmla="*/ 700 w 852"/>
                <a:gd name="T39" fmla="*/ 142 h 850"/>
                <a:gd name="T40" fmla="*/ 252 w 852"/>
                <a:gd name="T41" fmla="*/ 621 h 850"/>
                <a:gd name="T42" fmla="*/ 245 w 852"/>
                <a:gd name="T43" fmla="*/ 616 h 850"/>
                <a:gd name="T44" fmla="*/ 84 w 852"/>
                <a:gd name="T45" fmla="*/ 552 h 850"/>
                <a:gd name="T46" fmla="*/ 272 w 852"/>
                <a:gd name="T47" fmla="*/ 639 h 850"/>
                <a:gd name="T48" fmla="*/ 271 w 852"/>
                <a:gd name="T49" fmla="*/ 639 h 850"/>
                <a:gd name="T50" fmla="*/ 774 w 852"/>
                <a:gd name="T51" fmla="*/ 101 h 850"/>
                <a:gd name="T52" fmla="*/ 346 w 852"/>
                <a:gd name="T53" fmla="*/ 769 h 850"/>
                <a:gd name="T54" fmla="*/ 272 w 852"/>
                <a:gd name="T55" fmla="*/ 639 h 850"/>
                <a:gd name="T56" fmla="*/ 671 w 852"/>
                <a:gd name="T57" fmla="*/ 787 h 850"/>
                <a:gd name="T58" fmla="*/ 444 w 852"/>
                <a:gd name="T59" fmla="*/ 696 h 850"/>
                <a:gd name="T60" fmla="*/ 427 w 852"/>
                <a:gd name="T61" fmla="*/ 693 h 850"/>
                <a:gd name="T62" fmla="*/ 777 w 852"/>
                <a:gd name="T63" fmla="*/ 151 h 850"/>
                <a:gd name="T64" fmla="*/ 671 w 852"/>
                <a:gd name="T65" fmla="*/ 78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2" h="850">
                  <a:moveTo>
                    <a:pt x="839" y="4"/>
                  </a:moveTo>
                  <a:cubicBezTo>
                    <a:pt x="834" y="2"/>
                    <a:pt x="829" y="0"/>
                    <a:pt x="824" y="0"/>
                  </a:cubicBezTo>
                  <a:cubicBezTo>
                    <a:pt x="819" y="0"/>
                    <a:pt x="814" y="2"/>
                    <a:pt x="810" y="5"/>
                  </a:cubicBezTo>
                  <a:cubicBezTo>
                    <a:pt x="13" y="536"/>
                    <a:pt x="13" y="536"/>
                    <a:pt x="13" y="536"/>
                  </a:cubicBezTo>
                  <a:cubicBezTo>
                    <a:pt x="5" y="541"/>
                    <a:pt x="0" y="551"/>
                    <a:pt x="1" y="561"/>
                  </a:cubicBezTo>
                  <a:cubicBezTo>
                    <a:pt x="2" y="570"/>
                    <a:pt x="9" y="579"/>
                    <a:pt x="18" y="583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323" y="837"/>
                    <a:pt x="323" y="837"/>
                    <a:pt x="323" y="837"/>
                  </a:cubicBezTo>
                  <a:cubicBezTo>
                    <a:pt x="328" y="845"/>
                    <a:pt x="337" y="850"/>
                    <a:pt x="346" y="850"/>
                  </a:cubicBezTo>
                  <a:cubicBezTo>
                    <a:pt x="346" y="850"/>
                    <a:pt x="346" y="850"/>
                    <a:pt x="346" y="850"/>
                  </a:cubicBezTo>
                  <a:cubicBezTo>
                    <a:pt x="356" y="850"/>
                    <a:pt x="364" y="845"/>
                    <a:pt x="369" y="837"/>
                  </a:cubicBezTo>
                  <a:cubicBezTo>
                    <a:pt x="424" y="745"/>
                    <a:pt x="424" y="745"/>
                    <a:pt x="424" y="745"/>
                  </a:cubicBezTo>
                  <a:cubicBezTo>
                    <a:pt x="682" y="848"/>
                    <a:pt x="682" y="848"/>
                    <a:pt x="682" y="848"/>
                  </a:cubicBezTo>
                  <a:cubicBezTo>
                    <a:pt x="685" y="849"/>
                    <a:pt x="688" y="850"/>
                    <a:pt x="691" y="850"/>
                  </a:cubicBezTo>
                  <a:cubicBezTo>
                    <a:pt x="696" y="850"/>
                    <a:pt x="700" y="849"/>
                    <a:pt x="705" y="847"/>
                  </a:cubicBezTo>
                  <a:cubicBezTo>
                    <a:pt x="712" y="843"/>
                    <a:pt x="716" y="836"/>
                    <a:pt x="718" y="828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2" y="21"/>
                    <a:pt x="848" y="10"/>
                    <a:pt x="839" y="4"/>
                  </a:cubicBezTo>
                  <a:close/>
                  <a:moveTo>
                    <a:pt x="84" y="552"/>
                  </a:moveTo>
                  <a:cubicBezTo>
                    <a:pt x="700" y="142"/>
                    <a:pt x="700" y="142"/>
                    <a:pt x="700" y="142"/>
                  </a:cubicBezTo>
                  <a:cubicBezTo>
                    <a:pt x="252" y="621"/>
                    <a:pt x="252" y="621"/>
                    <a:pt x="252" y="621"/>
                  </a:cubicBezTo>
                  <a:cubicBezTo>
                    <a:pt x="250" y="619"/>
                    <a:pt x="248" y="617"/>
                    <a:pt x="245" y="616"/>
                  </a:cubicBezTo>
                  <a:lnTo>
                    <a:pt x="84" y="552"/>
                  </a:lnTo>
                  <a:close/>
                  <a:moveTo>
                    <a:pt x="272" y="639"/>
                  </a:moveTo>
                  <a:cubicBezTo>
                    <a:pt x="272" y="639"/>
                    <a:pt x="271" y="639"/>
                    <a:pt x="271" y="639"/>
                  </a:cubicBezTo>
                  <a:cubicBezTo>
                    <a:pt x="774" y="101"/>
                    <a:pt x="774" y="101"/>
                    <a:pt x="774" y="101"/>
                  </a:cubicBezTo>
                  <a:cubicBezTo>
                    <a:pt x="346" y="769"/>
                    <a:pt x="346" y="769"/>
                    <a:pt x="346" y="769"/>
                  </a:cubicBezTo>
                  <a:lnTo>
                    <a:pt x="272" y="639"/>
                  </a:lnTo>
                  <a:close/>
                  <a:moveTo>
                    <a:pt x="671" y="787"/>
                  </a:moveTo>
                  <a:cubicBezTo>
                    <a:pt x="444" y="696"/>
                    <a:pt x="444" y="696"/>
                    <a:pt x="444" y="696"/>
                  </a:cubicBezTo>
                  <a:cubicBezTo>
                    <a:pt x="438" y="694"/>
                    <a:pt x="433" y="693"/>
                    <a:pt x="427" y="693"/>
                  </a:cubicBezTo>
                  <a:cubicBezTo>
                    <a:pt x="777" y="151"/>
                    <a:pt x="777" y="151"/>
                    <a:pt x="777" y="151"/>
                  </a:cubicBezTo>
                  <a:lnTo>
                    <a:pt x="671" y="78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133656" y="2473763"/>
            <a:ext cx="0" cy="1158104"/>
          </a:xfrm>
          <a:prstGeom prst="line">
            <a:avLst/>
          </a:prstGeom>
          <a:ln w="57150">
            <a:solidFill>
              <a:schemeClr val="bg1">
                <a:alpha val="4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45765" y="3634799"/>
            <a:ext cx="175782" cy="175782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Extract 17"/>
          <p:cNvSpPr/>
          <p:nvPr/>
        </p:nvSpPr>
        <p:spPr>
          <a:xfrm rot="5400000">
            <a:off x="5369453" y="3607483"/>
            <a:ext cx="255814" cy="255814"/>
          </a:xfrm>
          <a:prstGeom prst="flowChartExtra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146130" y="3257355"/>
            <a:ext cx="950976" cy="950976"/>
            <a:chOff x="4146130" y="4124336"/>
            <a:chExt cx="950976" cy="950976"/>
          </a:xfrm>
          <a:solidFill>
            <a:schemeClr val="bg1"/>
          </a:solidFill>
        </p:grpSpPr>
        <p:sp>
          <p:nvSpPr>
            <p:cNvPr id="22" name="Oval 21"/>
            <p:cNvSpPr/>
            <p:nvPr/>
          </p:nvSpPr>
          <p:spPr>
            <a:xfrm>
              <a:off x="4146130" y="4124336"/>
              <a:ext cx="950976" cy="95097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762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352677" y="4331086"/>
              <a:ext cx="537882" cy="537475"/>
              <a:chOff x="9525" y="-1587"/>
              <a:chExt cx="2097088" cy="2095500"/>
            </a:xfrm>
            <a:grpFill/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9525" y="-1587"/>
                <a:ext cx="657225" cy="2095500"/>
              </a:xfrm>
              <a:custGeom>
                <a:avLst/>
                <a:gdLst>
                  <a:gd name="T0" fmla="*/ 139 w 174"/>
                  <a:gd name="T1" fmla="*/ 105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105 h 556"/>
                  <a:gd name="T10" fmla="*/ 0 w 174"/>
                  <a:gd name="T11" fmla="*/ 174 h 556"/>
                  <a:gd name="T12" fmla="*/ 35 w 174"/>
                  <a:gd name="T13" fmla="*/ 243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243 h 556"/>
                  <a:gd name="T22" fmla="*/ 174 w 174"/>
                  <a:gd name="T23" fmla="*/ 174 h 556"/>
                  <a:gd name="T24" fmla="*/ 139 w 174"/>
                  <a:gd name="T25" fmla="*/ 105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4 w 174"/>
                  <a:gd name="T31" fmla="*/ 52 h 556"/>
                  <a:gd name="T32" fmla="*/ 104 w 174"/>
                  <a:gd name="T33" fmla="*/ 89 h 556"/>
                  <a:gd name="T34" fmla="*/ 87 w 174"/>
                  <a:gd name="T35" fmla="*/ 87 h 556"/>
                  <a:gd name="T36" fmla="*/ 70 w 174"/>
                  <a:gd name="T37" fmla="*/ 89 h 556"/>
                  <a:gd name="T38" fmla="*/ 70 w 174"/>
                  <a:gd name="T39" fmla="*/ 52 h 556"/>
                  <a:gd name="T40" fmla="*/ 104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259 h 556"/>
                  <a:gd name="T48" fmla="*/ 87 w 174"/>
                  <a:gd name="T49" fmla="*/ 261 h 556"/>
                  <a:gd name="T50" fmla="*/ 104 w 174"/>
                  <a:gd name="T51" fmla="*/ 259 h 556"/>
                  <a:gd name="T52" fmla="*/ 104 w 174"/>
                  <a:gd name="T53" fmla="*/ 504 h 556"/>
                  <a:gd name="T54" fmla="*/ 137 w 174"/>
                  <a:gd name="T55" fmla="*/ 188 h 556"/>
                  <a:gd name="T56" fmla="*/ 136 w 174"/>
                  <a:gd name="T57" fmla="*/ 191 h 556"/>
                  <a:gd name="T58" fmla="*/ 129 w 174"/>
                  <a:gd name="T59" fmla="*/ 204 h 556"/>
                  <a:gd name="T60" fmla="*/ 129 w 174"/>
                  <a:gd name="T61" fmla="*/ 204 h 556"/>
                  <a:gd name="T62" fmla="*/ 118 w 174"/>
                  <a:gd name="T63" fmla="*/ 215 h 556"/>
                  <a:gd name="T64" fmla="*/ 118 w 174"/>
                  <a:gd name="T65" fmla="*/ 215 h 556"/>
                  <a:gd name="T66" fmla="*/ 104 w 174"/>
                  <a:gd name="T67" fmla="*/ 223 h 556"/>
                  <a:gd name="T68" fmla="*/ 87 w 174"/>
                  <a:gd name="T69" fmla="*/ 226 h 556"/>
                  <a:gd name="T70" fmla="*/ 70 w 174"/>
                  <a:gd name="T71" fmla="*/ 223 h 556"/>
                  <a:gd name="T72" fmla="*/ 56 w 174"/>
                  <a:gd name="T73" fmla="*/ 215 h 556"/>
                  <a:gd name="T74" fmla="*/ 55 w 174"/>
                  <a:gd name="T75" fmla="*/ 215 h 556"/>
                  <a:gd name="T76" fmla="*/ 45 w 174"/>
                  <a:gd name="T77" fmla="*/ 204 h 556"/>
                  <a:gd name="T78" fmla="*/ 45 w 174"/>
                  <a:gd name="T79" fmla="*/ 204 h 556"/>
                  <a:gd name="T80" fmla="*/ 38 w 174"/>
                  <a:gd name="T81" fmla="*/ 191 h 556"/>
                  <a:gd name="T82" fmla="*/ 37 w 174"/>
                  <a:gd name="T83" fmla="*/ 188 h 556"/>
                  <a:gd name="T84" fmla="*/ 35 w 174"/>
                  <a:gd name="T85" fmla="*/ 174 h 556"/>
                  <a:gd name="T86" fmla="*/ 37 w 174"/>
                  <a:gd name="T87" fmla="*/ 159 h 556"/>
                  <a:gd name="T88" fmla="*/ 38 w 174"/>
                  <a:gd name="T89" fmla="*/ 156 h 556"/>
                  <a:gd name="T90" fmla="*/ 45 w 174"/>
                  <a:gd name="T91" fmla="*/ 144 h 556"/>
                  <a:gd name="T92" fmla="*/ 45 w 174"/>
                  <a:gd name="T93" fmla="*/ 143 h 556"/>
                  <a:gd name="T94" fmla="*/ 55 w 174"/>
                  <a:gd name="T95" fmla="*/ 132 h 556"/>
                  <a:gd name="T96" fmla="*/ 56 w 174"/>
                  <a:gd name="T97" fmla="*/ 132 h 556"/>
                  <a:gd name="T98" fmla="*/ 70 w 174"/>
                  <a:gd name="T99" fmla="*/ 125 h 556"/>
                  <a:gd name="T100" fmla="*/ 87 w 174"/>
                  <a:gd name="T101" fmla="*/ 122 h 556"/>
                  <a:gd name="T102" fmla="*/ 104 w 174"/>
                  <a:gd name="T103" fmla="*/ 125 h 556"/>
                  <a:gd name="T104" fmla="*/ 118 w 174"/>
                  <a:gd name="T105" fmla="*/ 132 h 556"/>
                  <a:gd name="T106" fmla="*/ 118 w 174"/>
                  <a:gd name="T107" fmla="*/ 132 h 556"/>
                  <a:gd name="T108" fmla="*/ 129 w 174"/>
                  <a:gd name="T109" fmla="*/ 143 h 556"/>
                  <a:gd name="T110" fmla="*/ 129 w 174"/>
                  <a:gd name="T111" fmla="*/ 144 h 556"/>
                  <a:gd name="T112" fmla="*/ 136 w 174"/>
                  <a:gd name="T113" fmla="*/ 156 h 556"/>
                  <a:gd name="T114" fmla="*/ 137 w 174"/>
                  <a:gd name="T115" fmla="*/ 159 h 556"/>
                  <a:gd name="T116" fmla="*/ 139 w 174"/>
                  <a:gd name="T117" fmla="*/ 174 h 556"/>
                  <a:gd name="T118" fmla="*/ 137 w 174"/>
                  <a:gd name="T119" fmla="*/ 188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6" y="35"/>
                      <a:pt x="104" y="43"/>
                      <a:pt x="104" y="5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6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4" y="259"/>
                    </a:cubicBezTo>
                    <a:lnTo>
                      <a:pt x="104" y="504"/>
                    </a:lnTo>
                    <a:close/>
                    <a:moveTo>
                      <a:pt x="137" y="188"/>
                    </a:moveTo>
                    <a:cubicBezTo>
                      <a:pt x="136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2" y="212"/>
                      <a:pt x="118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09" y="221"/>
                      <a:pt x="104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4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5" y="215"/>
                    </a:cubicBezTo>
                    <a:cubicBezTo>
                      <a:pt x="51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7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7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1" y="136"/>
                      <a:pt x="55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4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4" y="125"/>
                    </a:cubicBezTo>
                    <a:cubicBezTo>
                      <a:pt x="109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22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6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449388" y="-1587"/>
                <a:ext cx="657225" cy="2095500"/>
              </a:xfrm>
              <a:custGeom>
                <a:avLst/>
                <a:gdLst>
                  <a:gd name="T0" fmla="*/ 139 w 174"/>
                  <a:gd name="T1" fmla="*/ 105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105 h 556"/>
                  <a:gd name="T10" fmla="*/ 0 w 174"/>
                  <a:gd name="T11" fmla="*/ 174 h 556"/>
                  <a:gd name="T12" fmla="*/ 35 w 174"/>
                  <a:gd name="T13" fmla="*/ 243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243 h 556"/>
                  <a:gd name="T22" fmla="*/ 174 w 174"/>
                  <a:gd name="T23" fmla="*/ 174 h 556"/>
                  <a:gd name="T24" fmla="*/ 139 w 174"/>
                  <a:gd name="T25" fmla="*/ 105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5 w 174"/>
                  <a:gd name="T31" fmla="*/ 52 h 556"/>
                  <a:gd name="T32" fmla="*/ 105 w 174"/>
                  <a:gd name="T33" fmla="*/ 89 h 556"/>
                  <a:gd name="T34" fmla="*/ 87 w 174"/>
                  <a:gd name="T35" fmla="*/ 87 h 556"/>
                  <a:gd name="T36" fmla="*/ 70 w 174"/>
                  <a:gd name="T37" fmla="*/ 89 h 556"/>
                  <a:gd name="T38" fmla="*/ 70 w 174"/>
                  <a:gd name="T39" fmla="*/ 52 h 556"/>
                  <a:gd name="T40" fmla="*/ 105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259 h 556"/>
                  <a:gd name="T48" fmla="*/ 87 w 174"/>
                  <a:gd name="T49" fmla="*/ 261 h 556"/>
                  <a:gd name="T50" fmla="*/ 105 w 174"/>
                  <a:gd name="T51" fmla="*/ 259 h 556"/>
                  <a:gd name="T52" fmla="*/ 105 w 174"/>
                  <a:gd name="T53" fmla="*/ 504 h 556"/>
                  <a:gd name="T54" fmla="*/ 137 w 174"/>
                  <a:gd name="T55" fmla="*/ 188 h 556"/>
                  <a:gd name="T56" fmla="*/ 136 w 174"/>
                  <a:gd name="T57" fmla="*/ 191 h 556"/>
                  <a:gd name="T58" fmla="*/ 129 w 174"/>
                  <a:gd name="T59" fmla="*/ 204 h 556"/>
                  <a:gd name="T60" fmla="*/ 129 w 174"/>
                  <a:gd name="T61" fmla="*/ 204 h 556"/>
                  <a:gd name="T62" fmla="*/ 119 w 174"/>
                  <a:gd name="T63" fmla="*/ 215 h 556"/>
                  <a:gd name="T64" fmla="*/ 118 w 174"/>
                  <a:gd name="T65" fmla="*/ 215 h 556"/>
                  <a:gd name="T66" fmla="*/ 105 w 174"/>
                  <a:gd name="T67" fmla="*/ 223 h 556"/>
                  <a:gd name="T68" fmla="*/ 87 w 174"/>
                  <a:gd name="T69" fmla="*/ 226 h 556"/>
                  <a:gd name="T70" fmla="*/ 70 w 174"/>
                  <a:gd name="T71" fmla="*/ 223 h 556"/>
                  <a:gd name="T72" fmla="*/ 56 w 174"/>
                  <a:gd name="T73" fmla="*/ 215 h 556"/>
                  <a:gd name="T74" fmla="*/ 56 w 174"/>
                  <a:gd name="T75" fmla="*/ 215 h 556"/>
                  <a:gd name="T76" fmla="*/ 45 w 174"/>
                  <a:gd name="T77" fmla="*/ 204 h 556"/>
                  <a:gd name="T78" fmla="*/ 45 w 174"/>
                  <a:gd name="T79" fmla="*/ 204 h 556"/>
                  <a:gd name="T80" fmla="*/ 38 w 174"/>
                  <a:gd name="T81" fmla="*/ 191 h 556"/>
                  <a:gd name="T82" fmla="*/ 37 w 174"/>
                  <a:gd name="T83" fmla="*/ 188 h 556"/>
                  <a:gd name="T84" fmla="*/ 35 w 174"/>
                  <a:gd name="T85" fmla="*/ 174 h 556"/>
                  <a:gd name="T86" fmla="*/ 37 w 174"/>
                  <a:gd name="T87" fmla="*/ 159 h 556"/>
                  <a:gd name="T88" fmla="*/ 38 w 174"/>
                  <a:gd name="T89" fmla="*/ 156 h 556"/>
                  <a:gd name="T90" fmla="*/ 45 w 174"/>
                  <a:gd name="T91" fmla="*/ 144 h 556"/>
                  <a:gd name="T92" fmla="*/ 45 w 174"/>
                  <a:gd name="T93" fmla="*/ 143 h 556"/>
                  <a:gd name="T94" fmla="*/ 56 w 174"/>
                  <a:gd name="T95" fmla="*/ 132 h 556"/>
                  <a:gd name="T96" fmla="*/ 56 w 174"/>
                  <a:gd name="T97" fmla="*/ 132 h 556"/>
                  <a:gd name="T98" fmla="*/ 70 w 174"/>
                  <a:gd name="T99" fmla="*/ 125 h 556"/>
                  <a:gd name="T100" fmla="*/ 87 w 174"/>
                  <a:gd name="T101" fmla="*/ 122 h 556"/>
                  <a:gd name="T102" fmla="*/ 105 w 174"/>
                  <a:gd name="T103" fmla="*/ 125 h 556"/>
                  <a:gd name="T104" fmla="*/ 118 w 174"/>
                  <a:gd name="T105" fmla="*/ 132 h 556"/>
                  <a:gd name="T106" fmla="*/ 119 w 174"/>
                  <a:gd name="T107" fmla="*/ 132 h 556"/>
                  <a:gd name="T108" fmla="*/ 129 w 174"/>
                  <a:gd name="T109" fmla="*/ 143 h 556"/>
                  <a:gd name="T110" fmla="*/ 129 w 174"/>
                  <a:gd name="T111" fmla="*/ 144 h 556"/>
                  <a:gd name="T112" fmla="*/ 136 w 174"/>
                  <a:gd name="T113" fmla="*/ 156 h 556"/>
                  <a:gd name="T114" fmla="*/ 137 w 174"/>
                  <a:gd name="T115" fmla="*/ 159 h 556"/>
                  <a:gd name="T116" fmla="*/ 139 w 174"/>
                  <a:gd name="T117" fmla="*/ 174 h 556"/>
                  <a:gd name="T118" fmla="*/ 137 w 174"/>
                  <a:gd name="T119" fmla="*/ 188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8" y="35"/>
                      <a:pt x="87" y="35"/>
                    </a:cubicBezTo>
                    <a:cubicBezTo>
                      <a:pt x="97" y="35"/>
                      <a:pt x="105" y="43"/>
                      <a:pt x="105" y="52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5" y="504"/>
                    </a:moveTo>
                    <a:cubicBezTo>
                      <a:pt x="105" y="513"/>
                      <a:pt x="97" y="521"/>
                      <a:pt x="87" y="521"/>
                    </a:cubicBezTo>
                    <a:cubicBezTo>
                      <a:pt x="78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5" y="259"/>
                    </a:cubicBezTo>
                    <a:lnTo>
                      <a:pt x="105" y="504"/>
                    </a:lnTo>
                    <a:close/>
                    <a:moveTo>
                      <a:pt x="137" y="188"/>
                    </a:moveTo>
                    <a:cubicBezTo>
                      <a:pt x="137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3" y="212"/>
                      <a:pt x="119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10" y="221"/>
                      <a:pt x="105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5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6" y="215"/>
                    </a:cubicBezTo>
                    <a:cubicBezTo>
                      <a:pt x="52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8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8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2" y="136"/>
                      <a:pt x="56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5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5" y="125"/>
                    </a:cubicBezTo>
                    <a:cubicBezTo>
                      <a:pt x="110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9" y="132"/>
                    </a:cubicBezTo>
                    <a:cubicBezTo>
                      <a:pt x="123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7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730250" y="-1587"/>
                <a:ext cx="655638" cy="2095500"/>
              </a:xfrm>
              <a:custGeom>
                <a:avLst/>
                <a:gdLst>
                  <a:gd name="T0" fmla="*/ 139 w 174"/>
                  <a:gd name="T1" fmla="*/ 313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313 h 556"/>
                  <a:gd name="T10" fmla="*/ 0 w 174"/>
                  <a:gd name="T11" fmla="*/ 382 h 556"/>
                  <a:gd name="T12" fmla="*/ 35 w 174"/>
                  <a:gd name="T13" fmla="*/ 451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451 h 556"/>
                  <a:gd name="T22" fmla="*/ 174 w 174"/>
                  <a:gd name="T23" fmla="*/ 382 h 556"/>
                  <a:gd name="T24" fmla="*/ 139 w 174"/>
                  <a:gd name="T25" fmla="*/ 313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4 w 174"/>
                  <a:gd name="T31" fmla="*/ 52 h 556"/>
                  <a:gd name="T32" fmla="*/ 104 w 174"/>
                  <a:gd name="T33" fmla="*/ 297 h 556"/>
                  <a:gd name="T34" fmla="*/ 87 w 174"/>
                  <a:gd name="T35" fmla="*/ 295 h 556"/>
                  <a:gd name="T36" fmla="*/ 70 w 174"/>
                  <a:gd name="T37" fmla="*/ 297 h 556"/>
                  <a:gd name="T38" fmla="*/ 70 w 174"/>
                  <a:gd name="T39" fmla="*/ 52 h 556"/>
                  <a:gd name="T40" fmla="*/ 104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467 h 556"/>
                  <a:gd name="T48" fmla="*/ 87 w 174"/>
                  <a:gd name="T49" fmla="*/ 469 h 556"/>
                  <a:gd name="T50" fmla="*/ 104 w 174"/>
                  <a:gd name="T51" fmla="*/ 467 h 556"/>
                  <a:gd name="T52" fmla="*/ 104 w 174"/>
                  <a:gd name="T53" fmla="*/ 504 h 556"/>
                  <a:gd name="T54" fmla="*/ 137 w 174"/>
                  <a:gd name="T55" fmla="*/ 397 h 556"/>
                  <a:gd name="T56" fmla="*/ 136 w 174"/>
                  <a:gd name="T57" fmla="*/ 400 h 556"/>
                  <a:gd name="T58" fmla="*/ 129 w 174"/>
                  <a:gd name="T59" fmla="*/ 412 h 556"/>
                  <a:gd name="T60" fmla="*/ 129 w 174"/>
                  <a:gd name="T61" fmla="*/ 413 h 556"/>
                  <a:gd name="T62" fmla="*/ 118 w 174"/>
                  <a:gd name="T63" fmla="*/ 424 h 556"/>
                  <a:gd name="T64" fmla="*/ 118 w 174"/>
                  <a:gd name="T65" fmla="*/ 424 h 556"/>
                  <a:gd name="T66" fmla="*/ 104 w 174"/>
                  <a:gd name="T67" fmla="*/ 431 h 556"/>
                  <a:gd name="T68" fmla="*/ 87 w 174"/>
                  <a:gd name="T69" fmla="*/ 434 h 556"/>
                  <a:gd name="T70" fmla="*/ 70 w 174"/>
                  <a:gd name="T71" fmla="*/ 431 h 556"/>
                  <a:gd name="T72" fmla="*/ 56 w 174"/>
                  <a:gd name="T73" fmla="*/ 424 h 556"/>
                  <a:gd name="T74" fmla="*/ 56 w 174"/>
                  <a:gd name="T75" fmla="*/ 424 h 556"/>
                  <a:gd name="T76" fmla="*/ 45 w 174"/>
                  <a:gd name="T77" fmla="*/ 413 h 556"/>
                  <a:gd name="T78" fmla="*/ 45 w 174"/>
                  <a:gd name="T79" fmla="*/ 412 h 556"/>
                  <a:gd name="T80" fmla="*/ 38 w 174"/>
                  <a:gd name="T81" fmla="*/ 400 h 556"/>
                  <a:gd name="T82" fmla="*/ 37 w 174"/>
                  <a:gd name="T83" fmla="*/ 397 h 556"/>
                  <a:gd name="T84" fmla="*/ 35 w 174"/>
                  <a:gd name="T85" fmla="*/ 382 h 556"/>
                  <a:gd name="T86" fmla="*/ 37 w 174"/>
                  <a:gd name="T87" fmla="*/ 368 h 556"/>
                  <a:gd name="T88" fmla="*/ 38 w 174"/>
                  <a:gd name="T89" fmla="*/ 365 h 556"/>
                  <a:gd name="T90" fmla="*/ 45 w 174"/>
                  <a:gd name="T91" fmla="*/ 352 h 556"/>
                  <a:gd name="T92" fmla="*/ 45 w 174"/>
                  <a:gd name="T93" fmla="*/ 352 h 556"/>
                  <a:gd name="T94" fmla="*/ 56 w 174"/>
                  <a:gd name="T95" fmla="*/ 341 h 556"/>
                  <a:gd name="T96" fmla="*/ 56 w 174"/>
                  <a:gd name="T97" fmla="*/ 341 h 556"/>
                  <a:gd name="T98" fmla="*/ 70 w 174"/>
                  <a:gd name="T99" fmla="*/ 333 h 556"/>
                  <a:gd name="T100" fmla="*/ 87 w 174"/>
                  <a:gd name="T101" fmla="*/ 330 h 556"/>
                  <a:gd name="T102" fmla="*/ 104 w 174"/>
                  <a:gd name="T103" fmla="*/ 333 h 556"/>
                  <a:gd name="T104" fmla="*/ 118 w 174"/>
                  <a:gd name="T105" fmla="*/ 341 h 556"/>
                  <a:gd name="T106" fmla="*/ 118 w 174"/>
                  <a:gd name="T107" fmla="*/ 341 h 556"/>
                  <a:gd name="T108" fmla="*/ 129 w 174"/>
                  <a:gd name="T109" fmla="*/ 352 h 556"/>
                  <a:gd name="T110" fmla="*/ 129 w 174"/>
                  <a:gd name="T111" fmla="*/ 352 h 556"/>
                  <a:gd name="T112" fmla="*/ 136 w 174"/>
                  <a:gd name="T113" fmla="*/ 365 h 556"/>
                  <a:gd name="T114" fmla="*/ 137 w 174"/>
                  <a:gd name="T115" fmla="*/ 368 h 556"/>
                  <a:gd name="T116" fmla="*/ 139 w 174"/>
                  <a:gd name="T117" fmla="*/ 382 h 556"/>
                  <a:gd name="T118" fmla="*/ 137 w 174"/>
                  <a:gd name="T119" fmla="*/ 39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313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313"/>
                      <a:pt x="35" y="313"/>
                      <a:pt x="35" y="313"/>
                    </a:cubicBezTo>
                    <a:cubicBezTo>
                      <a:pt x="14" y="329"/>
                      <a:pt x="0" y="354"/>
                      <a:pt x="0" y="382"/>
                    </a:cubicBezTo>
                    <a:cubicBezTo>
                      <a:pt x="0" y="411"/>
                      <a:pt x="14" y="435"/>
                      <a:pt x="35" y="451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451"/>
                      <a:pt x="139" y="451"/>
                      <a:pt x="139" y="451"/>
                    </a:cubicBezTo>
                    <a:cubicBezTo>
                      <a:pt x="160" y="435"/>
                      <a:pt x="174" y="411"/>
                      <a:pt x="174" y="382"/>
                    </a:cubicBezTo>
                    <a:cubicBezTo>
                      <a:pt x="174" y="354"/>
                      <a:pt x="160" y="329"/>
                      <a:pt x="139" y="313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7" y="35"/>
                      <a:pt x="104" y="43"/>
                      <a:pt x="104" y="52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99" y="296"/>
                      <a:pt x="93" y="295"/>
                      <a:pt x="87" y="295"/>
                    </a:cubicBezTo>
                    <a:cubicBezTo>
                      <a:pt x="81" y="295"/>
                      <a:pt x="75" y="296"/>
                      <a:pt x="70" y="297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7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467"/>
                      <a:pt x="70" y="467"/>
                      <a:pt x="70" y="467"/>
                    </a:cubicBezTo>
                    <a:cubicBezTo>
                      <a:pt x="75" y="469"/>
                      <a:pt x="81" y="469"/>
                      <a:pt x="87" y="469"/>
                    </a:cubicBezTo>
                    <a:cubicBezTo>
                      <a:pt x="93" y="469"/>
                      <a:pt x="99" y="469"/>
                      <a:pt x="104" y="467"/>
                    </a:cubicBezTo>
                    <a:lnTo>
                      <a:pt x="104" y="504"/>
                    </a:lnTo>
                    <a:close/>
                    <a:moveTo>
                      <a:pt x="137" y="397"/>
                    </a:moveTo>
                    <a:cubicBezTo>
                      <a:pt x="137" y="398"/>
                      <a:pt x="136" y="399"/>
                      <a:pt x="136" y="400"/>
                    </a:cubicBezTo>
                    <a:cubicBezTo>
                      <a:pt x="134" y="404"/>
                      <a:pt x="132" y="409"/>
                      <a:pt x="129" y="412"/>
                    </a:cubicBezTo>
                    <a:cubicBezTo>
                      <a:pt x="129" y="412"/>
                      <a:pt x="129" y="413"/>
                      <a:pt x="129" y="413"/>
                    </a:cubicBezTo>
                    <a:cubicBezTo>
                      <a:pt x="126" y="417"/>
                      <a:pt x="123" y="420"/>
                      <a:pt x="118" y="424"/>
                    </a:cubicBezTo>
                    <a:cubicBezTo>
                      <a:pt x="118" y="424"/>
                      <a:pt x="118" y="424"/>
                      <a:pt x="118" y="424"/>
                    </a:cubicBezTo>
                    <a:cubicBezTo>
                      <a:pt x="114" y="427"/>
                      <a:pt x="109" y="429"/>
                      <a:pt x="104" y="431"/>
                    </a:cubicBezTo>
                    <a:cubicBezTo>
                      <a:pt x="99" y="433"/>
                      <a:pt x="93" y="434"/>
                      <a:pt x="87" y="434"/>
                    </a:cubicBezTo>
                    <a:cubicBezTo>
                      <a:pt x="81" y="434"/>
                      <a:pt x="75" y="433"/>
                      <a:pt x="70" y="431"/>
                    </a:cubicBezTo>
                    <a:cubicBezTo>
                      <a:pt x="65" y="429"/>
                      <a:pt x="60" y="427"/>
                      <a:pt x="56" y="424"/>
                    </a:cubicBezTo>
                    <a:cubicBezTo>
                      <a:pt x="56" y="424"/>
                      <a:pt x="56" y="424"/>
                      <a:pt x="56" y="424"/>
                    </a:cubicBezTo>
                    <a:cubicBezTo>
                      <a:pt x="51" y="420"/>
                      <a:pt x="48" y="417"/>
                      <a:pt x="45" y="413"/>
                    </a:cubicBezTo>
                    <a:cubicBezTo>
                      <a:pt x="45" y="413"/>
                      <a:pt x="45" y="412"/>
                      <a:pt x="45" y="412"/>
                    </a:cubicBezTo>
                    <a:cubicBezTo>
                      <a:pt x="42" y="409"/>
                      <a:pt x="40" y="404"/>
                      <a:pt x="38" y="400"/>
                    </a:cubicBezTo>
                    <a:cubicBezTo>
                      <a:pt x="38" y="399"/>
                      <a:pt x="37" y="398"/>
                      <a:pt x="37" y="397"/>
                    </a:cubicBezTo>
                    <a:cubicBezTo>
                      <a:pt x="36" y="392"/>
                      <a:pt x="35" y="387"/>
                      <a:pt x="35" y="382"/>
                    </a:cubicBezTo>
                    <a:cubicBezTo>
                      <a:pt x="35" y="377"/>
                      <a:pt x="36" y="372"/>
                      <a:pt x="37" y="368"/>
                    </a:cubicBezTo>
                    <a:cubicBezTo>
                      <a:pt x="37" y="367"/>
                      <a:pt x="38" y="366"/>
                      <a:pt x="38" y="365"/>
                    </a:cubicBezTo>
                    <a:cubicBezTo>
                      <a:pt x="40" y="360"/>
                      <a:pt x="42" y="356"/>
                      <a:pt x="45" y="352"/>
                    </a:cubicBezTo>
                    <a:cubicBezTo>
                      <a:pt x="45" y="352"/>
                      <a:pt x="45" y="352"/>
                      <a:pt x="45" y="352"/>
                    </a:cubicBezTo>
                    <a:cubicBezTo>
                      <a:pt x="48" y="348"/>
                      <a:pt x="51" y="344"/>
                      <a:pt x="56" y="341"/>
                    </a:cubicBezTo>
                    <a:cubicBezTo>
                      <a:pt x="56" y="341"/>
                      <a:pt x="56" y="341"/>
                      <a:pt x="56" y="341"/>
                    </a:cubicBezTo>
                    <a:cubicBezTo>
                      <a:pt x="60" y="338"/>
                      <a:pt x="65" y="335"/>
                      <a:pt x="70" y="333"/>
                    </a:cubicBezTo>
                    <a:cubicBezTo>
                      <a:pt x="75" y="331"/>
                      <a:pt x="81" y="330"/>
                      <a:pt x="87" y="330"/>
                    </a:cubicBezTo>
                    <a:cubicBezTo>
                      <a:pt x="93" y="330"/>
                      <a:pt x="99" y="331"/>
                      <a:pt x="104" y="333"/>
                    </a:cubicBezTo>
                    <a:cubicBezTo>
                      <a:pt x="109" y="335"/>
                      <a:pt x="114" y="338"/>
                      <a:pt x="118" y="341"/>
                    </a:cubicBezTo>
                    <a:cubicBezTo>
                      <a:pt x="118" y="341"/>
                      <a:pt x="118" y="341"/>
                      <a:pt x="118" y="341"/>
                    </a:cubicBezTo>
                    <a:cubicBezTo>
                      <a:pt x="123" y="344"/>
                      <a:pt x="126" y="348"/>
                      <a:pt x="129" y="352"/>
                    </a:cubicBezTo>
                    <a:cubicBezTo>
                      <a:pt x="129" y="352"/>
                      <a:pt x="129" y="352"/>
                      <a:pt x="129" y="352"/>
                    </a:cubicBezTo>
                    <a:cubicBezTo>
                      <a:pt x="132" y="356"/>
                      <a:pt x="134" y="360"/>
                      <a:pt x="136" y="365"/>
                    </a:cubicBezTo>
                    <a:cubicBezTo>
                      <a:pt x="136" y="366"/>
                      <a:pt x="137" y="367"/>
                      <a:pt x="137" y="368"/>
                    </a:cubicBezTo>
                    <a:cubicBezTo>
                      <a:pt x="138" y="372"/>
                      <a:pt x="139" y="377"/>
                      <a:pt x="139" y="382"/>
                    </a:cubicBezTo>
                    <a:cubicBezTo>
                      <a:pt x="139" y="387"/>
                      <a:pt x="138" y="392"/>
                      <a:pt x="137" y="3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8390908" y="179795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申请</a:t>
            </a:r>
            <a:endParaRPr lang="ms-MY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77375" y="2202691"/>
            <a:ext cx="3048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微信公众平台内注册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关联公众号内部直接开通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6247" y="3163109"/>
            <a:ext cx="3007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认证、支付</a:t>
            </a:r>
            <a:endParaRPr lang="ms-MY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2714" y="3567841"/>
            <a:ext cx="304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企业营业执照、对公账户打款随机金额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关联公众号已认证、开通支付可直接使用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9" name="图片 28" descr="logo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  <p:sp>
        <p:nvSpPr>
          <p:cNvPr id="39" name="Flowchart: Extract 6"/>
          <p:cNvSpPr/>
          <p:nvPr/>
        </p:nvSpPr>
        <p:spPr>
          <a:xfrm rot="16200000">
            <a:off x="6647904" y="4653767"/>
            <a:ext cx="255814" cy="255814"/>
          </a:xfrm>
          <a:prstGeom prst="flowChartExtra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4"/>
          <p:cNvGrpSpPr/>
          <p:nvPr/>
        </p:nvGrpSpPr>
        <p:grpSpPr>
          <a:xfrm>
            <a:off x="7174754" y="4306185"/>
            <a:ext cx="950976" cy="950976"/>
            <a:chOff x="7168896" y="2761732"/>
            <a:chExt cx="950976" cy="950976"/>
          </a:xfrm>
          <a:solidFill>
            <a:schemeClr val="bg1"/>
          </a:solidFill>
        </p:grpSpPr>
        <p:sp>
          <p:nvSpPr>
            <p:cNvPr id="41" name="Oval 8"/>
            <p:cNvSpPr/>
            <p:nvPr/>
          </p:nvSpPr>
          <p:spPr>
            <a:xfrm>
              <a:off x="7168896" y="2761732"/>
              <a:ext cx="950976" cy="95097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762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11"/>
            <p:cNvSpPr>
              <a:spLocks noEditPoints="1"/>
            </p:cNvSpPr>
            <p:nvPr/>
          </p:nvSpPr>
          <p:spPr bwMode="auto">
            <a:xfrm>
              <a:off x="7318359" y="2976640"/>
              <a:ext cx="522713" cy="521160"/>
            </a:xfrm>
            <a:custGeom>
              <a:avLst/>
              <a:gdLst>
                <a:gd name="T0" fmla="*/ 839 w 852"/>
                <a:gd name="T1" fmla="*/ 4 h 850"/>
                <a:gd name="T2" fmla="*/ 824 w 852"/>
                <a:gd name="T3" fmla="*/ 0 h 850"/>
                <a:gd name="T4" fmla="*/ 810 w 852"/>
                <a:gd name="T5" fmla="*/ 5 h 850"/>
                <a:gd name="T6" fmla="*/ 13 w 852"/>
                <a:gd name="T7" fmla="*/ 536 h 850"/>
                <a:gd name="T8" fmla="*/ 1 w 852"/>
                <a:gd name="T9" fmla="*/ 561 h 850"/>
                <a:gd name="T10" fmla="*/ 18 w 852"/>
                <a:gd name="T11" fmla="*/ 583 h 850"/>
                <a:gd name="T12" fmla="*/ 225 w 852"/>
                <a:gd name="T13" fmla="*/ 666 h 850"/>
                <a:gd name="T14" fmla="*/ 323 w 852"/>
                <a:gd name="T15" fmla="*/ 837 h 850"/>
                <a:gd name="T16" fmla="*/ 346 w 852"/>
                <a:gd name="T17" fmla="*/ 850 h 850"/>
                <a:gd name="T18" fmla="*/ 346 w 852"/>
                <a:gd name="T19" fmla="*/ 850 h 850"/>
                <a:gd name="T20" fmla="*/ 369 w 852"/>
                <a:gd name="T21" fmla="*/ 837 h 850"/>
                <a:gd name="T22" fmla="*/ 424 w 852"/>
                <a:gd name="T23" fmla="*/ 745 h 850"/>
                <a:gd name="T24" fmla="*/ 682 w 852"/>
                <a:gd name="T25" fmla="*/ 848 h 850"/>
                <a:gd name="T26" fmla="*/ 691 w 852"/>
                <a:gd name="T27" fmla="*/ 850 h 850"/>
                <a:gd name="T28" fmla="*/ 705 w 852"/>
                <a:gd name="T29" fmla="*/ 847 h 850"/>
                <a:gd name="T30" fmla="*/ 718 w 852"/>
                <a:gd name="T31" fmla="*/ 828 h 850"/>
                <a:gd name="T32" fmla="*/ 850 w 852"/>
                <a:gd name="T33" fmla="*/ 31 h 850"/>
                <a:gd name="T34" fmla="*/ 839 w 852"/>
                <a:gd name="T35" fmla="*/ 4 h 850"/>
                <a:gd name="T36" fmla="*/ 84 w 852"/>
                <a:gd name="T37" fmla="*/ 552 h 850"/>
                <a:gd name="T38" fmla="*/ 700 w 852"/>
                <a:gd name="T39" fmla="*/ 142 h 850"/>
                <a:gd name="T40" fmla="*/ 252 w 852"/>
                <a:gd name="T41" fmla="*/ 621 h 850"/>
                <a:gd name="T42" fmla="*/ 245 w 852"/>
                <a:gd name="T43" fmla="*/ 616 h 850"/>
                <a:gd name="T44" fmla="*/ 84 w 852"/>
                <a:gd name="T45" fmla="*/ 552 h 850"/>
                <a:gd name="T46" fmla="*/ 272 w 852"/>
                <a:gd name="T47" fmla="*/ 639 h 850"/>
                <a:gd name="T48" fmla="*/ 271 w 852"/>
                <a:gd name="T49" fmla="*/ 639 h 850"/>
                <a:gd name="T50" fmla="*/ 774 w 852"/>
                <a:gd name="T51" fmla="*/ 101 h 850"/>
                <a:gd name="T52" fmla="*/ 346 w 852"/>
                <a:gd name="T53" fmla="*/ 769 h 850"/>
                <a:gd name="T54" fmla="*/ 272 w 852"/>
                <a:gd name="T55" fmla="*/ 639 h 850"/>
                <a:gd name="T56" fmla="*/ 671 w 852"/>
                <a:gd name="T57" fmla="*/ 787 h 850"/>
                <a:gd name="T58" fmla="*/ 444 w 852"/>
                <a:gd name="T59" fmla="*/ 696 h 850"/>
                <a:gd name="T60" fmla="*/ 427 w 852"/>
                <a:gd name="T61" fmla="*/ 693 h 850"/>
                <a:gd name="T62" fmla="*/ 777 w 852"/>
                <a:gd name="T63" fmla="*/ 151 h 850"/>
                <a:gd name="T64" fmla="*/ 671 w 852"/>
                <a:gd name="T65" fmla="*/ 78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2" h="850">
                  <a:moveTo>
                    <a:pt x="839" y="4"/>
                  </a:moveTo>
                  <a:cubicBezTo>
                    <a:pt x="834" y="2"/>
                    <a:pt x="829" y="0"/>
                    <a:pt x="824" y="0"/>
                  </a:cubicBezTo>
                  <a:cubicBezTo>
                    <a:pt x="819" y="0"/>
                    <a:pt x="814" y="2"/>
                    <a:pt x="810" y="5"/>
                  </a:cubicBezTo>
                  <a:cubicBezTo>
                    <a:pt x="13" y="536"/>
                    <a:pt x="13" y="536"/>
                    <a:pt x="13" y="536"/>
                  </a:cubicBezTo>
                  <a:cubicBezTo>
                    <a:pt x="5" y="541"/>
                    <a:pt x="0" y="551"/>
                    <a:pt x="1" y="561"/>
                  </a:cubicBezTo>
                  <a:cubicBezTo>
                    <a:pt x="2" y="570"/>
                    <a:pt x="9" y="579"/>
                    <a:pt x="18" y="583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323" y="837"/>
                    <a:pt x="323" y="837"/>
                    <a:pt x="323" y="837"/>
                  </a:cubicBezTo>
                  <a:cubicBezTo>
                    <a:pt x="328" y="845"/>
                    <a:pt x="337" y="850"/>
                    <a:pt x="346" y="850"/>
                  </a:cubicBezTo>
                  <a:cubicBezTo>
                    <a:pt x="346" y="850"/>
                    <a:pt x="346" y="850"/>
                    <a:pt x="346" y="850"/>
                  </a:cubicBezTo>
                  <a:cubicBezTo>
                    <a:pt x="356" y="850"/>
                    <a:pt x="364" y="845"/>
                    <a:pt x="369" y="837"/>
                  </a:cubicBezTo>
                  <a:cubicBezTo>
                    <a:pt x="424" y="745"/>
                    <a:pt x="424" y="745"/>
                    <a:pt x="424" y="745"/>
                  </a:cubicBezTo>
                  <a:cubicBezTo>
                    <a:pt x="682" y="848"/>
                    <a:pt x="682" y="848"/>
                    <a:pt x="682" y="848"/>
                  </a:cubicBezTo>
                  <a:cubicBezTo>
                    <a:pt x="685" y="849"/>
                    <a:pt x="688" y="850"/>
                    <a:pt x="691" y="850"/>
                  </a:cubicBezTo>
                  <a:cubicBezTo>
                    <a:pt x="696" y="850"/>
                    <a:pt x="700" y="849"/>
                    <a:pt x="705" y="847"/>
                  </a:cubicBezTo>
                  <a:cubicBezTo>
                    <a:pt x="712" y="843"/>
                    <a:pt x="716" y="836"/>
                    <a:pt x="718" y="828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2" y="21"/>
                    <a:pt x="848" y="10"/>
                    <a:pt x="839" y="4"/>
                  </a:cubicBezTo>
                  <a:close/>
                  <a:moveTo>
                    <a:pt x="84" y="552"/>
                  </a:moveTo>
                  <a:cubicBezTo>
                    <a:pt x="700" y="142"/>
                    <a:pt x="700" y="142"/>
                    <a:pt x="700" y="142"/>
                  </a:cubicBezTo>
                  <a:cubicBezTo>
                    <a:pt x="252" y="621"/>
                    <a:pt x="252" y="621"/>
                    <a:pt x="252" y="621"/>
                  </a:cubicBezTo>
                  <a:cubicBezTo>
                    <a:pt x="250" y="619"/>
                    <a:pt x="248" y="617"/>
                    <a:pt x="245" y="616"/>
                  </a:cubicBezTo>
                  <a:lnTo>
                    <a:pt x="84" y="552"/>
                  </a:lnTo>
                  <a:close/>
                  <a:moveTo>
                    <a:pt x="272" y="639"/>
                  </a:moveTo>
                  <a:cubicBezTo>
                    <a:pt x="272" y="639"/>
                    <a:pt x="271" y="639"/>
                    <a:pt x="271" y="639"/>
                  </a:cubicBezTo>
                  <a:cubicBezTo>
                    <a:pt x="774" y="101"/>
                    <a:pt x="774" y="101"/>
                    <a:pt x="774" y="101"/>
                  </a:cubicBezTo>
                  <a:cubicBezTo>
                    <a:pt x="346" y="769"/>
                    <a:pt x="346" y="769"/>
                    <a:pt x="346" y="769"/>
                  </a:cubicBezTo>
                  <a:lnTo>
                    <a:pt x="272" y="639"/>
                  </a:lnTo>
                  <a:close/>
                  <a:moveTo>
                    <a:pt x="671" y="787"/>
                  </a:moveTo>
                  <a:cubicBezTo>
                    <a:pt x="444" y="696"/>
                    <a:pt x="444" y="696"/>
                    <a:pt x="444" y="696"/>
                  </a:cubicBezTo>
                  <a:cubicBezTo>
                    <a:pt x="438" y="694"/>
                    <a:pt x="433" y="693"/>
                    <a:pt x="427" y="693"/>
                  </a:cubicBezTo>
                  <a:cubicBezTo>
                    <a:pt x="777" y="151"/>
                    <a:pt x="777" y="151"/>
                    <a:pt x="777" y="151"/>
                  </a:cubicBezTo>
                  <a:lnTo>
                    <a:pt x="671" y="78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43" name="Rectangle 29"/>
          <p:cNvSpPr/>
          <p:nvPr/>
        </p:nvSpPr>
        <p:spPr>
          <a:xfrm>
            <a:off x="8396766" y="420939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</a:rPr>
              <a:t>部署</a:t>
            </a:r>
            <a:endParaRPr lang="ms-MY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30"/>
          <p:cNvSpPr/>
          <p:nvPr/>
        </p:nvSpPr>
        <p:spPr>
          <a:xfrm>
            <a:off x="8383233" y="4614125"/>
            <a:ext cx="3048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IDE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工具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开发、调试、预览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发布提交微信审核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</a:rPr>
              <a:t> 1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</a:rPr>
              <a:t>天左右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Oval 4"/>
          <p:cNvSpPr/>
          <p:nvPr/>
        </p:nvSpPr>
        <p:spPr>
          <a:xfrm>
            <a:off x="6051623" y="4705994"/>
            <a:ext cx="175782" cy="175782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27"/>
          <p:cNvCxnSpPr/>
          <p:nvPr/>
        </p:nvCxnSpPr>
        <p:spPr>
          <a:xfrm>
            <a:off x="6151726" y="4854873"/>
            <a:ext cx="5858" cy="882713"/>
          </a:xfrm>
          <a:prstGeom prst="line">
            <a:avLst/>
          </a:prstGeom>
          <a:ln w="57150">
            <a:solidFill>
              <a:schemeClr val="bg1">
                <a:alpha val="30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18" grpId="0" animBg="1"/>
      <p:bldP spid="30" grpId="0"/>
      <p:bldP spid="31" grpId="0"/>
      <p:bldP spid="32" grpId="0"/>
      <p:bldP spid="33" grpId="0"/>
      <p:bldP spid="39" grpId="0" animBg="1"/>
      <p:bldP spid="43" grpId="0"/>
      <p:bldP spid="44" grpId="0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功能</a:t>
            </a:r>
            <a:endParaRPr lang="en-US" sz="3600" dirty="0"/>
          </a:p>
        </p:txBody>
      </p:sp>
      <p:sp>
        <p:nvSpPr>
          <p:cNvPr id="88" name="TextBox 87"/>
          <p:cNvSpPr txBox="1"/>
          <p:nvPr/>
        </p:nvSpPr>
        <p:spPr>
          <a:xfrm>
            <a:off x="838200" y="1202162"/>
            <a:ext cx="978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小程序封装微信原生能力</a:t>
            </a:r>
            <a:r>
              <a:rPr lang="en-US" altLang="zh-CN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zh-CN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App+H</a:t>
            </a:r>
            <a:r>
              <a:rPr lang="zh-CN" altLang="zh-CN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852715" y="2022353"/>
            <a:ext cx="2153233" cy="3897104"/>
            <a:chOff x="852715" y="2022353"/>
            <a:chExt cx="2153233" cy="3897104"/>
          </a:xfrm>
          <a:solidFill>
            <a:schemeClr val="bg1"/>
          </a:solidFill>
        </p:grpSpPr>
        <p:sp>
          <p:nvSpPr>
            <p:cNvPr id="40" name="Flowchart: Process 39"/>
            <p:cNvSpPr/>
            <p:nvPr/>
          </p:nvSpPr>
          <p:spPr>
            <a:xfrm>
              <a:off x="852715" y="2022354"/>
              <a:ext cx="2153233" cy="3897103"/>
            </a:xfrm>
            <a:prstGeom prst="flowChartProcess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Pentagon 42"/>
            <p:cNvSpPr/>
            <p:nvPr/>
          </p:nvSpPr>
          <p:spPr>
            <a:xfrm rot="5400000">
              <a:off x="1364926" y="1510145"/>
              <a:ext cx="1128810" cy="2153232"/>
            </a:xfrm>
            <a:prstGeom prst="homePlate">
              <a:avLst>
                <a:gd name="adj" fmla="val 8077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Flowchart: Process 44"/>
            <p:cNvSpPr/>
            <p:nvPr/>
          </p:nvSpPr>
          <p:spPr>
            <a:xfrm>
              <a:off x="852715" y="2022353"/>
              <a:ext cx="2153233" cy="425425"/>
            </a:xfrm>
            <a:prstGeom prst="flowChartProcess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j-lt"/>
                </a:rPr>
                <a:t>二维码</a:t>
              </a:r>
              <a:endParaRPr lang="en-US" dirty="0">
                <a:latin typeface="+mj-lt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023201" y="5214698"/>
              <a:ext cx="1793225" cy="44589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b="1" dirty="0">
                <a:latin typeface="+mj-lt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770208" y="2530061"/>
              <a:ext cx="339946" cy="495543"/>
              <a:chOff x="3582988" y="3510757"/>
              <a:chExt cx="319088" cy="465138"/>
            </a:xfrm>
            <a:grpFill/>
          </p:grpSpPr>
          <p:sp>
            <p:nvSpPr>
              <p:cNvPr id="8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>
              <a:off x="1023201" y="3355394"/>
              <a:ext cx="179322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生成店铺二维码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小程序特殊二维码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altLang="zh-CN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二维码扫描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641811" y="2022353"/>
            <a:ext cx="2153233" cy="3897104"/>
            <a:chOff x="3600007" y="2022353"/>
            <a:chExt cx="2153233" cy="3897104"/>
          </a:xfrm>
          <a:solidFill>
            <a:schemeClr val="bg1">
              <a:alpha val="20000"/>
            </a:schemeClr>
          </a:solidFill>
        </p:grpSpPr>
        <p:sp>
          <p:nvSpPr>
            <p:cNvPr id="89" name="Flowchart: Process 88"/>
            <p:cNvSpPr/>
            <p:nvPr/>
          </p:nvSpPr>
          <p:spPr>
            <a:xfrm>
              <a:off x="3600007" y="2022354"/>
              <a:ext cx="2153233" cy="389710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Pentagon 89"/>
            <p:cNvSpPr/>
            <p:nvPr/>
          </p:nvSpPr>
          <p:spPr>
            <a:xfrm rot="5400000">
              <a:off x="4112218" y="1510145"/>
              <a:ext cx="1128810" cy="2153232"/>
            </a:xfrm>
            <a:prstGeom prst="homePlate">
              <a:avLst>
                <a:gd name="adj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Flowchart: Process 90"/>
            <p:cNvSpPr/>
            <p:nvPr/>
          </p:nvSpPr>
          <p:spPr>
            <a:xfrm>
              <a:off x="3600007" y="2022353"/>
              <a:ext cx="2153233" cy="425425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j-lt"/>
                </a:rPr>
                <a:t>地图</a:t>
              </a:r>
              <a:endParaRPr lang="en-US" dirty="0">
                <a:latin typeface="+mj-lt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770493" y="5214698"/>
              <a:ext cx="1793225" cy="4458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b="1" dirty="0">
                <a:latin typeface="+mj-lt"/>
              </a:endParaRPr>
            </a:p>
          </p:txBody>
        </p:sp>
        <p:sp>
          <p:nvSpPr>
            <p:cNvPr id="87" name="AutoShape 149"/>
            <p:cNvSpPr>
              <a:spLocks/>
            </p:cNvSpPr>
            <p:nvPr/>
          </p:nvSpPr>
          <p:spPr bwMode="auto">
            <a:xfrm>
              <a:off x="4427301" y="2609400"/>
              <a:ext cx="494697" cy="3560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780010" y="3355394"/>
              <a:ext cx="179322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内置腾讯地图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可定制地图样式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定位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用户位置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417088" y="2022353"/>
            <a:ext cx="2153233" cy="3897104"/>
            <a:chOff x="6464261" y="2022353"/>
            <a:chExt cx="2153233" cy="3897104"/>
          </a:xfrm>
          <a:solidFill>
            <a:schemeClr val="bg1">
              <a:alpha val="20000"/>
            </a:schemeClr>
          </a:solidFill>
        </p:grpSpPr>
        <p:sp>
          <p:nvSpPr>
            <p:cNvPr id="93" name="Flowchart: Process 92"/>
            <p:cNvSpPr/>
            <p:nvPr/>
          </p:nvSpPr>
          <p:spPr>
            <a:xfrm>
              <a:off x="6464261" y="2022354"/>
              <a:ext cx="2153233" cy="389710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Pentagon 93"/>
            <p:cNvSpPr/>
            <p:nvPr/>
          </p:nvSpPr>
          <p:spPr>
            <a:xfrm rot="5400000">
              <a:off x="6976472" y="1510145"/>
              <a:ext cx="1128810" cy="2153232"/>
            </a:xfrm>
            <a:prstGeom prst="homePlate">
              <a:avLst>
                <a:gd name="adj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5" name="Flowchart: Process 94"/>
            <p:cNvSpPr/>
            <p:nvPr/>
          </p:nvSpPr>
          <p:spPr>
            <a:xfrm>
              <a:off x="6464261" y="2022353"/>
              <a:ext cx="2153233" cy="425425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j-lt"/>
                </a:rPr>
                <a:t>数据分析</a:t>
              </a:r>
              <a:endParaRPr lang="en-US" dirty="0">
                <a:latin typeface="+mj-lt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634747" y="5214698"/>
              <a:ext cx="1793225" cy="4458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b="1" dirty="0">
                <a:latin typeface="+mj-lt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289646" y="2528247"/>
              <a:ext cx="494697" cy="495543"/>
              <a:chOff x="7275629" y="3973834"/>
              <a:chExt cx="464344" cy="465138"/>
            </a:xfrm>
            <a:grpFill/>
          </p:grpSpPr>
          <p:sp>
            <p:nvSpPr>
              <p:cNvPr id="73" name="AutoShape 37"/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4" name="AutoShape 38"/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5" name="AutoShape 39"/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6" name="AutoShape 40"/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7" name="AutoShape 41"/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8" name="AutoShape 42"/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6634746" y="3355394"/>
              <a:ext cx="179322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访问趋势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访问路径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用户画像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192368" y="2022353"/>
            <a:ext cx="2153233" cy="3897104"/>
            <a:chOff x="9192368" y="2022353"/>
            <a:chExt cx="2153233" cy="3897104"/>
          </a:xfrm>
          <a:solidFill>
            <a:schemeClr val="bg1">
              <a:alpha val="20000"/>
            </a:schemeClr>
          </a:solidFill>
        </p:grpSpPr>
        <p:sp>
          <p:nvSpPr>
            <p:cNvPr id="97" name="Flowchart: Process 96"/>
            <p:cNvSpPr/>
            <p:nvPr/>
          </p:nvSpPr>
          <p:spPr>
            <a:xfrm>
              <a:off x="9192368" y="2022354"/>
              <a:ext cx="2153233" cy="389710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Pentagon 97"/>
            <p:cNvSpPr/>
            <p:nvPr/>
          </p:nvSpPr>
          <p:spPr>
            <a:xfrm rot="5400000">
              <a:off x="9704579" y="1510145"/>
              <a:ext cx="1128810" cy="2153232"/>
            </a:xfrm>
            <a:prstGeom prst="homePlate">
              <a:avLst>
                <a:gd name="adj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9" name="Flowchart: Process 98"/>
            <p:cNvSpPr/>
            <p:nvPr/>
          </p:nvSpPr>
          <p:spPr>
            <a:xfrm>
              <a:off x="9192368" y="2022353"/>
              <a:ext cx="2153233" cy="425425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j-lt"/>
                </a:rPr>
                <a:t>支付</a:t>
              </a:r>
              <a:endParaRPr lang="en-US" dirty="0">
                <a:latin typeface="+mj-lt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9362854" y="5214698"/>
              <a:ext cx="1793225" cy="4458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b="1" dirty="0">
                <a:latin typeface="+mj-l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0029833" y="2552653"/>
              <a:ext cx="494697" cy="494697"/>
              <a:chOff x="8216107" y="2577307"/>
              <a:chExt cx="464344" cy="464344"/>
            </a:xfrm>
            <a:grpFill/>
          </p:grpSpPr>
          <p:sp>
            <p:nvSpPr>
              <p:cNvPr id="80" name="AutoShape 52"/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1" name="AutoShape 53"/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2" name="AutoShape 54"/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3" name="AutoShape 55"/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9380568" y="3355394"/>
              <a:ext cx="179322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微信支付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商户管理平台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sz="14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回单消息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44" name="图片 43" descr="logo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入口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8676" y="229034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附近小程序</a:t>
            </a:r>
            <a:endParaRPr lang="id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48676" y="2545776"/>
            <a:ext cx="3756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</a:rPr>
              <a:t>基于店铺地理位置显示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8676" y="4135267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公众号</a:t>
            </a:r>
            <a:endParaRPr lang="id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8676" y="4390697"/>
            <a:ext cx="3756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</a:rPr>
              <a:t>菜单、卡片、链接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7086" y="229034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店铺二维码</a:t>
            </a:r>
            <a:endParaRPr lang="id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97086" y="2545776"/>
            <a:ext cx="3956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</a:rPr>
              <a:t>微信扫码添加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7086" y="413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+mj-lt"/>
              </a:rPr>
              <a:t>分享</a:t>
            </a:r>
            <a:endParaRPr lang="id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97086" y="4390697"/>
            <a:ext cx="3956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活动分享给好友或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</a:rPr>
              <a:t>群聊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8200" y="1154762"/>
            <a:ext cx="978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微信不断开放小程序新入口</a:t>
            </a:r>
            <a:r>
              <a:rPr lang="en-US" altLang="zh-CN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增加曝光率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389270" y="2371895"/>
            <a:ext cx="923827" cy="923827"/>
            <a:chOff x="6389270" y="2371895"/>
            <a:chExt cx="923827" cy="923827"/>
          </a:xfrm>
          <a:solidFill>
            <a:schemeClr val="bg1">
              <a:alpha val="50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6389270" y="2371895"/>
              <a:ext cx="923827" cy="9238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642102" y="2686310"/>
              <a:ext cx="447696" cy="350733"/>
              <a:chOff x="6342848" y="3565543"/>
              <a:chExt cx="480228" cy="376220"/>
            </a:xfrm>
            <a:grpFill/>
          </p:grpSpPr>
          <p:sp>
            <p:nvSpPr>
              <p:cNvPr id="54" name="AutoShape 43"/>
              <p:cNvSpPr>
                <a:spLocks/>
              </p:cNvSpPr>
              <p:nvPr/>
            </p:nvSpPr>
            <p:spPr bwMode="auto">
              <a:xfrm>
                <a:off x="6342848" y="356554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5" name="AutoShape 44"/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6" name="AutoShape 45"/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862657" y="4216816"/>
            <a:ext cx="923827" cy="923827"/>
            <a:chOff x="862657" y="3679532"/>
            <a:chExt cx="923827" cy="923827"/>
          </a:xfrm>
          <a:solidFill>
            <a:schemeClr val="bg1">
              <a:alpha val="50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862657" y="3679532"/>
              <a:ext cx="923827" cy="9238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110299" y="3947859"/>
              <a:ext cx="428542" cy="401484"/>
              <a:chOff x="5368132" y="3540125"/>
              <a:chExt cx="465138" cy="435769"/>
            </a:xfrm>
            <a:grpFill/>
          </p:grpSpPr>
          <p:sp>
            <p:nvSpPr>
              <p:cNvPr id="67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411067" y="4216816"/>
            <a:ext cx="923827" cy="923827"/>
            <a:chOff x="6411067" y="3679532"/>
            <a:chExt cx="923827" cy="923827"/>
          </a:xfrm>
          <a:solidFill>
            <a:schemeClr val="bg1">
              <a:alpha val="50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6411067" y="3679532"/>
              <a:ext cx="923827" cy="9238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9" name="AutoShape 139"/>
            <p:cNvSpPr>
              <a:spLocks/>
            </p:cNvSpPr>
            <p:nvPr/>
          </p:nvSpPr>
          <p:spPr bwMode="auto">
            <a:xfrm>
              <a:off x="6682815" y="3933473"/>
              <a:ext cx="427811" cy="414648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62657" y="2371895"/>
            <a:ext cx="923827" cy="923827"/>
            <a:chOff x="862657" y="2371895"/>
            <a:chExt cx="923827" cy="923827"/>
          </a:xfrm>
          <a:solidFill>
            <a:schemeClr val="bg1">
              <a:alpha val="50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862657" y="2371895"/>
              <a:ext cx="923827" cy="9238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111529" y="2661892"/>
              <a:ext cx="427811" cy="375157"/>
              <a:chOff x="1640798" y="2149003"/>
              <a:chExt cx="464344" cy="407194"/>
            </a:xfrm>
            <a:grpFill/>
          </p:grpSpPr>
          <p:sp>
            <p:nvSpPr>
              <p:cNvPr id="71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pic>
        <p:nvPicPr>
          <p:cNvPr id="43" name="图片 42" descr="logo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50" y="288925"/>
            <a:ext cx="1498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  <p:bldP spid="14" grpId="0"/>
      <p:bldP spid="16" grpId="0"/>
      <p:bldP spid="17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9335556" y="4115579"/>
            <a:ext cx="2852712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0" y="1371600"/>
            <a:ext cx="2852712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3" y="1371600"/>
            <a:ext cx="362857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60" name="Subtitle 4"/>
          <p:cNvSpPr txBox="1">
            <a:spLocks/>
          </p:cNvSpPr>
          <p:nvPr/>
        </p:nvSpPr>
        <p:spPr>
          <a:xfrm>
            <a:off x="5314448" y="3661323"/>
            <a:ext cx="4280647" cy="302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</a:rPr>
              <a:t>小程序常用功能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52711" y="2992579"/>
            <a:ext cx="648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功能展示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>
            <a:stCxn id="51" idx="3"/>
          </p:cNvCxnSpPr>
          <p:nvPr/>
        </p:nvCxnSpPr>
        <p:spPr>
          <a:xfrm>
            <a:off x="2852712" y="2057400"/>
            <a:ext cx="3243287" cy="0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095999" y="2057400"/>
            <a:ext cx="1" cy="685800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108" idx="1"/>
          </p:cNvCxnSpPr>
          <p:nvPr/>
        </p:nvCxnSpPr>
        <p:spPr>
          <a:xfrm>
            <a:off x="6092271" y="4800130"/>
            <a:ext cx="3243285" cy="1249"/>
          </a:xfrm>
          <a:prstGeom prst="line">
            <a:avLst/>
          </a:prstGeom>
          <a:ln w="190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6096000" y="4114801"/>
            <a:ext cx="0" cy="686733"/>
          </a:xfrm>
          <a:prstGeom prst="straightConnector1">
            <a:avLst/>
          </a:prstGeom>
          <a:ln w="19050">
            <a:solidFill>
              <a:schemeClr val="bg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1829519" y="4114800"/>
            <a:ext cx="362857" cy="13716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818964" y="27432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13478" y="4114800"/>
            <a:ext cx="1882589" cy="0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5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51" grpId="0" animBg="1"/>
      <p:bldP spid="60" grpId="0"/>
      <p:bldP spid="75" grpId="0"/>
    </p:bldLst>
  </p:timing>
</p:sld>
</file>

<file path=ppt/theme/theme1.xml><?xml version="1.0" encoding="utf-8"?>
<a:theme xmlns:a="http://schemas.openxmlformats.org/drawingml/2006/main" name="Office Theme">
  <a:themeElements>
    <a:clrScheme name="Gold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A7609"/>
      </a:accent1>
      <a:accent2>
        <a:srgbClr val="F39C12"/>
      </a:accent2>
      <a:accent3>
        <a:srgbClr val="F5B041"/>
      </a:accent3>
      <a:accent4>
        <a:srgbClr val="F7BD5F"/>
      </a:accent4>
      <a:accent5>
        <a:srgbClr val="F9CC83"/>
      </a:accent5>
      <a:accent6>
        <a:srgbClr val="FAD9A4"/>
      </a:accent6>
      <a:hlink>
        <a:srgbClr val="0563C1"/>
      </a:hlink>
      <a:folHlink>
        <a:srgbClr val="954F72"/>
      </a:folHlink>
    </a:clrScheme>
    <a:fontScheme name="Custom 3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oldN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BA7609"/>
    </a:accent1>
    <a:accent2>
      <a:srgbClr val="F39C12"/>
    </a:accent2>
    <a:accent3>
      <a:srgbClr val="F5B041"/>
    </a:accent3>
    <a:accent4>
      <a:srgbClr val="F7BD5F"/>
    </a:accent4>
    <a:accent5>
      <a:srgbClr val="F9CC83"/>
    </a:accent5>
    <a:accent6>
      <a:srgbClr val="FAD9A4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8338</TotalTime>
  <Words>214</Words>
  <Application>Microsoft Macintosh PowerPoint</Application>
  <PresentationFormat>自定义</PresentationFormat>
  <Paragraphs>129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我们</vt:lpstr>
      <vt:lpstr>概况</vt:lpstr>
      <vt:lpstr>架构</vt:lpstr>
      <vt:lpstr>PowerPoint 演示文稿</vt:lpstr>
      <vt:lpstr>使用</vt:lpstr>
      <vt:lpstr>功能</vt:lpstr>
      <vt:lpstr>入口</vt:lpstr>
      <vt:lpstr>PowerPoint 演示文稿</vt:lpstr>
      <vt:lpstr>入口</vt:lpstr>
      <vt:lpstr>功能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Mac 郑</cp:lastModifiedBy>
  <cp:revision>659</cp:revision>
  <dcterms:created xsi:type="dcterms:W3CDTF">2014-11-26T08:06:19Z</dcterms:created>
  <dcterms:modified xsi:type="dcterms:W3CDTF">2017-06-06T15:26:00Z</dcterms:modified>
</cp:coreProperties>
</file>